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7" r:id="rId4"/>
    <p:sldId id="258" r:id="rId5"/>
    <p:sldId id="297" r:id="rId6"/>
    <p:sldId id="299" r:id="rId7"/>
    <p:sldId id="296" r:id="rId8"/>
    <p:sldId id="259" r:id="rId9"/>
    <p:sldId id="298" r:id="rId10"/>
    <p:sldId id="262" r:id="rId11"/>
    <p:sldId id="263" r:id="rId12"/>
    <p:sldId id="300" r:id="rId13"/>
    <p:sldId id="293" r:id="rId14"/>
    <p:sldId id="301" r:id="rId15"/>
    <p:sldId id="264" r:id="rId16"/>
    <p:sldId id="268" r:id="rId17"/>
    <p:sldId id="267" r:id="rId18"/>
    <p:sldId id="269" r:id="rId19"/>
    <p:sldId id="302" r:id="rId20"/>
    <p:sldId id="303" r:id="rId21"/>
    <p:sldId id="273" r:id="rId22"/>
    <p:sldId id="270" r:id="rId23"/>
    <p:sldId id="271" r:id="rId24"/>
    <p:sldId id="272" r:id="rId25"/>
    <p:sldId id="274" r:id="rId26"/>
    <p:sldId id="275" r:id="rId27"/>
    <p:sldId id="276" r:id="rId28"/>
    <p:sldId id="277" r:id="rId29"/>
    <p:sldId id="278" r:id="rId30"/>
    <p:sldId id="305" r:id="rId31"/>
    <p:sldId id="279" r:id="rId32"/>
    <p:sldId id="280" r:id="rId33"/>
    <p:sldId id="282" r:id="rId34"/>
    <p:sldId id="283" r:id="rId35"/>
    <p:sldId id="285" r:id="rId36"/>
    <p:sldId id="286" r:id="rId37"/>
    <p:sldId id="287" r:id="rId38"/>
    <p:sldId id="306" r:id="rId39"/>
    <p:sldId id="307" r:id="rId40"/>
    <p:sldId id="308" r:id="rId41"/>
    <p:sldId id="304" r:id="rId42"/>
    <p:sldId id="288" r:id="rId43"/>
    <p:sldId id="289" r:id="rId44"/>
    <p:sldId id="290" r:id="rId45"/>
    <p:sldId id="291" r:id="rId46"/>
    <p:sldId id="292" r:id="rId47"/>
    <p:sldId id="265" r:id="rId48"/>
    <p:sldId id="266" r:id="rId49"/>
    <p:sldId id="284" r:id="rId50"/>
    <p:sldId id="30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B764-F914-41B2-A90B-8778B7075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235C8A-3CD3-4E9E-BB61-611088B26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1E943A-47C4-42F8-834A-403654D8DF49}"/>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5" name="Footer Placeholder 4">
            <a:extLst>
              <a:ext uri="{FF2B5EF4-FFF2-40B4-BE49-F238E27FC236}">
                <a16:creationId xmlns:a16="http://schemas.microsoft.com/office/drawing/2014/main" id="{4F615382-9B3E-4746-8E7C-A419021D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26111-1D0A-45D9-B084-C3861F8BD66E}"/>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279548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121D-E929-415B-8F0E-887117A100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2FAC2-D66D-4875-8F91-742E76C829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F494D-DE48-44C6-8955-2C0A31894DB3}"/>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5" name="Footer Placeholder 4">
            <a:extLst>
              <a:ext uri="{FF2B5EF4-FFF2-40B4-BE49-F238E27FC236}">
                <a16:creationId xmlns:a16="http://schemas.microsoft.com/office/drawing/2014/main" id="{1E593E00-9B21-4DAD-90D5-511927A04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942D3-68A0-4A2C-9D36-26D45F010524}"/>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295796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7D4F3-21F5-4BF0-B349-EB7CBCF252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2C886-06B3-4A3B-AC47-9C450C70A6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29095-4791-4ED7-92A0-0515A73E40D1}"/>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5" name="Footer Placeholder 4">
            <a:extLst>
              <a:ext uri="{FF2B5EF4-FFF2-40B4-BE49-F238E27FC236}">
                <a16:creationId xmlns:a16="http://schemas.microsoft.com/office/drawing/2014/main" id="{6458BDC1-2416-436B-B3FD-190B05D0F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7A0F5-B5B7-4642-A595-9ABC2081EC73}"/>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45880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4E26-1E79-4220-B264-338C680A9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F6A6E-402B-4A0A-A478-A44F25AC95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DCDB3-0558-4FED-9119-0DAEEAD68C56}"/>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5" name="Footer Placeholder 4">
            <a:extLst>
              <a:ext uri="{FF2B5EF4-FFF2-40B4-BE49-F238E27FC236}">
                <a16:creationId xmlns:a16="http://schemas.microsoft.com/office/drawing/2014/main" id="{F8EFD8AD-2B2B-4F02-B0F6-94E7533A0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AB0B5-EAC0-4576-8483-64A2743775AD}"/>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106173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1B51-8B04-476C-BBC5-257E91EFE0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62122D-86EF-46F7-988B-E07EA25FB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300B81-CEDE-4329-9C71-4C1E2CD18CA0}"/>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5" name="Footer Placeholder 4">
            <a:extLst>
              <a:ext uri="{FF2B5EF4-FFF2-40B4-BE49-F238E27FC236}">
                <a16:creationId xmlns:a16="http://schemas.microsoft.com/office/drawing/2014/main" id="{63A94636-73A3-49FF-A39B-A47F8BE7A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A03AB-FD3D-438D-AF7F-A51AB183D710}"/>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190832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1123-338B-486E-8142-6A8BA1331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9F8574-5809-4B1A-98F2-2099FC717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349784-E9AC-46AF-9E99-DDF534B383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9B358A-8E24-4052-96DF-37D91BEDEE62}"/>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6" name="Footer Placeholder 5">
            <a:extLst>
              <a:ext uri="{FF2B5EF4-FFF2-40B4-BE49-F238E27FC236}">
                <a16:creationId xmlns:a16="http://schemas.microsoft.com/office/drawing/2014/main" id="{05D72ADC-C602-44CE-94C4-6E7757400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BB9AF-BD15-402F-B4B4-74A50548BBDA}"/>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152207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5862-1231-445E-82CB-9C513D1760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C7190-B610-41AB-83D6-0AC9EB420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CF1E0E-2617-4340-8724-E080395ABB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7AE3E-8227-4065-ACE8-2CB02567A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64D9D4-AD6D-4180-8C41-4E0DEF9A4A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2B39E-E420-435E-A44C-090BF0AC7D76}"/>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8" name="Footer Placeholder 7">
            <a:extLst>
              <a:ext uri="{FF2B5EF4-FFF2-40B4-BE49-F238E27FC236}">
                <a16:creationId xmlns:a16="http://schemas.microsoft.com/office/drawing/2014/main" id="{C03203EE-14A4-46D7-B296-B2F0B2F073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BC4D5F-DDB1-46F1-AF35-099ADB2F3A2B}"/>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425417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BC1-4448-4858-AF71-D1D430405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A7733D-6518-4DED-B9AC-59554CB03CEB}"/>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4" name="Footer Placeholder 3">
            <a:extLst>
              <a:ext uri="{FF2B5EF4-FFF2-40B4-BE49-F238E27FC236}">
                <a16:creationId xmlns:a16="http://schemas.microsoft.com/office/drawing/2014/main" id="{94BF038A-96F6-4441-9254-B211540EA3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F7029B-0A19-41E2-AEF0-6E0416B7DD31}"/>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398265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0C748-E425-49FB-827B-1772A225414D}"/>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3" name="Footer Placeholder 2">
            <a:extLst>
              <a:ext uri="{FF2B5EF4-FFF2-40B4-BE49-F238E27FC236}">
                <a16:creationId xmlns:a16="http://schemas.microsoft.com/office/drawing/2014/main" id="{DED65D33-7753-4145-91F0-071EFA8FD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47D7E5-19A8-430C-8594-B227DBE02911}"/>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51953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6C4F-14D7-4A32-8EB0-2B06C8016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9381C-4447-44E1-A1E2-6892A5A48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B5C2A8-549E-455B-8BB8-145D0D315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E69D5-1BA3-40A2-BBE9-6718645B514F}"/>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6" name="Footer Placeholder 5">
            <a:extLst>
              <a:ext uri="{FF2B5EF4-FFF2-40B4-BE49-F238E27FC236}">
                <a16:creationId xmlns:a16="http://schemas.microsoft.com/office/drawing/2014/main" id="{475E4EE0-57AA-4800-BE77-3F9529C25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61526-17F6-4A4C-B144-EAA4C88BC03C}"/>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353367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2012-5117-4CF2-B893-802346A25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A9416-B713-4A8C-A6D4-475688E5C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07685D-08D2-43D9-91F0-6B9528683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D8FACC-2BF1-43A7-BA6C-278D3F917047}"/>
              </a:ext>
            </a:extLst>
          </p:cNvPr>
          <p:cNvSpPr>
            <a:spLocks noGrp="1"/>
          </p:cNvSpPr>
          <p:nvPr>
            <p:ph type="dt" sz="half" idx="10"/>
          </p:nvPr>
        </p:nvSpPr>
        <p:spPr/>
        <p:txBody>
          <a:bodyPr/>
          <a:lstStyle/>
          <a:p>
            <a:fld id="{ABB99C71-A139-4027-9A65-F6BD3B7897C2}" type="datetimeFigureOut">
              <a:rPr lang="en-US" smtClean="0"/>
              <a:t>4/1/2019</a:t>
            </a:fld>
            <a:endParaRPr lang="en-US"/>
          </a:p>
        </p:txBody>
      </p:sp>
      <p:sp>
        <p:nvSpPr>
          <p:cNvPr id="6" name="Footer Placeholder 5">
            <a:extLst>
              <a:ext uri="{FF2B5EF4-FFF2-40B4-BE49-F238E27FC236}">
                <a16:creationId xmlns:a16="http://schemas.microsoft.com/office/drawing/2014/main" id="{3C6CE74C-D441-4C90-8995-99BD0C64B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0963A-C396-4D80-877F-DA141A7101BA}"/>
              </a:ext>
            </a:extLst>
          </p:cNvPr>
          <p:cNvSpPr>
            <a:spLocks noGrp="1"/>
          </p:cNvSpPr>
          <p:nvPr>
            <p:ph type="sldNum" sz="quarter" idx="12"/>
          </p:nvPr>
        </p:nvSpPr>
        <p:spPr/>
        <p:txBody>
          <a:bodyPr/>
          <a:lstStyle/>
          <a:p>
            <a:fld id="{D78F51E8-B65E-46C8-B545-EB419008F1AB}" type="slidenum">
              <a:rPr lang="en-US" smtClean="0"/>
              <a:t>‹#›</a:t>
            </a:fld>
            <a:endParaRPr lang="en-US"/>
          </a:p>
        </p:txBody>
      </p:sp>
    </p:spTree>
    <p:extLst>
      <p:ext uri="{BB962C8B-B14F-4D97-AF65-F5344CB8AC3E}">
        <p14:creationId xmlns:p14="http://schemas.microsoft.com/office/powerpoint/2010/main" val="413138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5F7D50-255B-4404-9F15-F0CA64C3C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0917EE-2BC4-4220-AE2B-EE3781CE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E4FF2-F573-4AD0-BD23-F3DC61649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99C71-A139-4027-9A65-F6BD3B7897C2}" type="datetimeFigureOut">
              <a:rPr lang="en-US" smtClean="0"/>
              <a:t>4/1/2019</a:t>
            </a:fld>
            <a:endParaRPr lang="en-US"/>
          </a:p>
        </p:txBody>
      </p:sp>
      <p:sp>
        <p:nvSpPr>
          <p:cNvPr id="5" name="Footer Placeholder 4">
            <a:extLst>
              <a:ext uri="{FF2B5EF4-FFF2-40B4-BE49-F238E27FC236}">
                <a16:creationId xmlns:a16="http://schemas.microsoft.com/office/drawing/2014/main" id="{6ED5CD65-F892-4E00-8EDD-98259257A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9BB167-C2AD-4352-9962-6F9BA7403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F51E8-B65E-46C8-B545-EB419008F1AB}" type="slidenum">
              <a:rPr lang="en-US" smtClean="0"/>
              <a:t>‹#›</a:t>
            </a:fld>
            <a:endParaRPr lang="en-US"/>
          </a:p>
        </p:txBody>
      </p:sp>
    </p:spTree>
    <p:extLst>
      <p:ext uri="{BB962C8B-B14F-4D97-AF65-F5344CB8AC3E}">
        <p14:creationId xmlns:p14="http://schemas.microsoft.com/office/powerpoint/2010/main" val="32982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016/j.artmed.2012.07.002" TargetMode="External"/><Relationship Id="rId2" Type="http://schemas.openxmlformats.org/officeDocument/2006/relationships/hyperlink" Target="https://doi.org/10.1016/j.media.2005.09.003" TargetMode="External"/><Relationship Id="rId1" Type="http://schemas.openxmlformats.org/officeDocument/2006/relationships/slideLayout" Target="../slideLayouts/slideLayout2.xml"/><Relationship Id="rId5" Type="http://schemas.openxmlformats.org/officeDocument/2006/relationships/hyperlink" Target="https://doi.org/10.1109/TIP.2010.2044957" TargetMode="External"/><Relationship Id="rId4" Type="http://schemas.openxmlformats.org/officeDocument/2006/relationships/hyperlink" Target="https://doi.org/10.1109/TPAMI.2006.24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016/j.eswa.2017.05.073" TargetMode="External"/><Relationship Id="rId2" Type="http://schemas.openxmlformats.org/officeDocument/2006/relationships/hyperlink" Target="https://doi.org/10.1109/36.752194" TargetMode="External"/><Relationship Id="rId1" Type="http://schemas.openxmlformats.org/officeDocument/2006/relationships/slideLayout" Target="../slideLayouts/slideLayout2.xml"/><Relationship Id="rId5" Type="http://schemas.openxmlformats.org/officeDocument/2006/relationships/hyperlink" Target="http://dl.acm.org/citation.cfm?id=2999134.2999257" TargetMode="External"/><Relationship Id="rId4" Type="http://schemas.openxmlformats.org/officeDocument/2006/relationships/hyperlink" Target="https://doi.org/10.1016/j.nmd.2006.07.015"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arxiv.org/abs/1412.6980" TargetMode="External"/><Relationship Id="rId2" Type="http://schemas.openxmlformats.org/officeDocument/2006/relationships/hyperlink" Target="https://doi.org/10.1109/IJCNN.2016.77275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2B17-65FE-44D0-BD70-04F90176A277}"/>
              </a:ext>
            </a:extLst>
          </p:cNvPr>
          <p:cNvSpPr>
            <a:spLocks noGrp="1"/>
          </p:cNvSpPr>
          <p:nvPr>
            <p:ph type="ctrTitle"/>
          </p:nvPr>
        </p:nvSpPr>
        <p:spPr>
          <a:xfrm>
            <a:off x="352425" y="132082"/>
            <a:ext cx="11487150" cy="2886074"/>
          </a:xfrm>
        </p:spPr>
        <p:txBody>
          <a:bodyPr>
            <a:noAutofit/>
          </a:bodyPr>
          <a:lstStyle/>
          <a:p>
            <a:r>
              <a:rPr lang="en-US" sz="4400" dirty="0"/>
              <a:t>A CNN for the Automatic Diagnosis of</a:t>
            </a:r>
            <a:br>
              <a:rPr lang="en-US" sz="4400" dirty="0"/>
            </a:br>
            <a:r>
              <a:rPr lang="en-US" sz="4400" dirty="0"/>
              <a:t>Collagen VI related Muscular Dystrophies</a:t>
            </a:r>
          </a:p>
        </p:txBody>
      </p:sp>
      <p:sp>
        <p:nvSpPr>
          <p:cNvPr id="3" name="Subtitle 2">
            <a:extLst>
              <a:ext uri="{FF2B5EF4-FFF2-40B4-BE49-F238E27FC236}">
                <a16:creationId xmlns:a16="http://schemas.microsoft.com/office/drawing/2014/main" id="{A1B04132-022D-492A-9097-740C7AD1DD0F}"/>
              </a:ext>
            </a:extLst>
          </p:cNvPr>
          <p:cNvSpPr>
            <a:spLocks noGrp="1"/>
          </p:cNvSpPr>
          <p:nvPr>
            <p:ph type="subTitle" idx="1"/>
          </p:nvPr>
        </p:nvSpPr>
        <p:spPr>
          <a:xfrm>
            <a:off x="1524000" y="4049078"/>
            <a:ext cx="9144000" cy="1655762"/>
          </a:xfrm>
        </p:spPr>
        <p:txBody>
          <a:bodyPr>
            <a:normAutofit/>
          </a:bodyPr>
          <a:lstStyle/>
          <a:p>
            <a:r>
              <a:rPr lang="en-US" sz="3200" dirty="0">
                <a:latin typeface="Calibri Light (Headings)"/>
              </a:rPr>
              <a:t>CS 732 Presentation 1</a:t>
            </a:r>
          </a:p>
          <a:p>
            <a:r>
              <a:rPr lang="en-US" sz="3200" dirty="0" err="1">
                <a:latin typeface="Calibri Light (Headings)"/>
              </a:rPr>
              <a:t>Jiali</a:t>
            </a:r>
            <a:r>
              <a:rPr lang="en-US" sz="3200" dirty="0">
                <a:latin typeface="Calibri Light (Headings)"/>
              </a:rPr>
              <a:t> Wang</a:t>
            </a:r>
          </a:p>
        </p:txBody>
      </p:sp>
    </p:spTree>
    <p:extLst>
      <p:ext uri="{BB962C8B-B14F-4D97-AF65-F5344CB8AC3E}">
        <p14:creationId xmlns:p14="http://schemas.microsoft.com/office/powerpoint/2010/main" val="303426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1A3E-00E3-4A48-BC1A-9599811ED09A}"/>
              </a:ext>
            </a:extLst>
          </p:cNvPr>
          <p:cNvSpPr>
            <a:spLocks noGrp="1"/>
          </p:cNvSpPr>
          <p:nvPr>
            <p:ph type="title"/>
          </p:nvPr>
        </p:nvSpPr>
        <p:spPr/>
        <p:txBody>
          <a:bodyPr/>
          <a:lstStyle/>
          <a:p>
            <a:r>
              <a:rPr lang="en-US" dirty="0"/>
              <a:t>Works done by others</a:t>
            </a:r>
          </a:p>
        </p:txBody>
      </p:sp>
      <p:sp>
        <p:nvSpPr>
          <p:cNvPr id="3" name="Content Placeholder 2">
            <a:extLst>
              <a:ext uri="{FF2B5EF4-FFF2-40B4-BE49-F238E27FC236}">
                <a16:creationId xmlns:a16="http://schemas.microsoft.com/office/drawing/2014/main" id="{51FDCA72-63DF-4EC9-8535-3AE31D710FD7}"/>
              </a:ext>
            </a:extLst>
          </p:cNvPr>
          <p:cNvSpPr>
            <a:spLocks noGrp="1"/>
          </p:cNvSpPr>
          <p:nvPr>
            <p:ph idx="1"/>
          </p:nvPr>
        </p:nvSpPr>
        <p:spPr>
          <a:xfrm>
            <a:off x="838200" y="1244600"/>
            <a:ext cx="10871200" cy="4932363"/>
          </a:xfrm>
        </p:spPr>
        <p:txBody>
          <a:bodyPr>
            <a:normAutofit fontScale="92500" lnSpcReduction="20000"/>
          </a:bodyPr>
          <a:lstStyle/>
          <a:p>
            <a:endParaRPr lang="en-US" dirty="0"/>
          </a:p>
          <a:p>
            <a:r>
              <a:rPr lang="en-US" dirty="0"/>
              <a:t>2 major steps of automated analysis in medical image analysis:</a:t>
            </a:r>
          </a:p>
          <a:p>
            <a:pPr marL="0" indent="0">
              <a:buNone/>
            </a:pPr>
            <a:r>
              <a:rPr lang="en-US" dirty="0"/>
              <a:t>Feature extraction from images</a:t>
            </a:r>
          </a:p>
          <a:p>
            <a:pPr marL="0" indent="0">
              <a:buNone/>
            </a:pPr>
            <a:r>
              <a:rPr lang="en-US" dirty="0"/>
              <a:t>Features are evaluated in a function/classifier</a:t>
            </a:r>
          </a:p>
          <a:p>
            <a:endParaRPr lang="en-US" dirty="0"/>
          </a:p>
          <a:p>
            <a:r>
              <a:rPr lang="en-US" dirty="0"/>
              <a:t>Many feature extraction </a:t>
            </a:r>
            <a:r>
              <a:rPr lang="en-US" dirty="0">
                <a:solidFill>
                  <a:srgbClr val="FF0000"/>
                </a:solidFill>
              </a:rPr>
              <a:t>techniques perform inadequately </a:t>
            </a:r>
            <a:r>
              <a:rPr lang="en-US" dirty="0"/>
              <a:t>in identifying the disease image, including </a:t>
            </a:r>
            <a:r>
              <a:rPr lang="en-US" dirty="0">
                <a:solidFill>
                  <a:srgbClr val="FF0000"/>
                </a:solidFill>
              </a:rPr>
              <a:t>multi-scale Gaussian filterbank</a:t>
            </a:r>
            <a:r>
              <a:rPr lang="en-US" baseline="30000" dirty="0">
                <a:solidFill>
                  <a:srgbClr val="FF0000"/>
                </a:solidFill>
              </a:rPr>
              <a:t>1</a:t>
            </a:r>
            <a:r>
              <a:rPr lang="en-US" dirty="0">
                <a:solidFill>
                  <a:srgbClr val="FF0000"/>
                </a:solidFill>
              </a:rPr>
              <a:t>, PCA</a:t>
            </a:r>
            <a:r>
              <a:rPr lang="en-US" baseline="30000" dirty="0">
                <a:solidFill>
                  <a:srgbClr val="FF0000"/>
                </a:solidFill>
              </a:rPr>
              <a:t>2</a:t>
            </a:r>
            <a:r>
              <a:rPr lang="en-US" dirty="0">
                <a:solidFill>
                  <a:srgbClr val="FF0000"/>
                </a:solidFill>
              </a:rPr>
              <a:t>, </a:t>
            </a:r>
            <a:r>
              <a:rPr lang="en-US" dirty="0" err="1">
                <a:solidFill>
                  <a:srgbClr val="FF0000"/>
                </a:solidFill>
              </a:rPr>
              <a:t>Localy</a:t>
            </a:r>
            <a:r>
              <a:rPr lang="en-US" dirty="0">
                <a:solidFill>
                  <a:srgbClr val="FF0000"/>
                </a:solidFill>
              </a:rPr>
              <a:t> Binary Patterns (LBP)</a:t>
            </a:r>
            <a:r>
              <a:rPr lang="en-US" baseline="30000" dirty="0">
                <a:solidFill>
                  <a:srgbClr val="FF0000"/>
                </a:solidFill>
              </a:rPr>
              <a:t>3</a:t>
            </a:r>
            <a:r>
              <a:rPr lang="en-US" dirty="0">
                <a:solidFill>
                  <a:srgbClr val="FF0000"/>
                </a:solidFill>
              </a:rPr>
              <a:t>, completed LBP</a:t>
            </a:r>
            <a:r>
              <a:rPr lang="en-US" baseline="30000" dirty="0">
                <a:solidFill>
                  <a:srgbClr val="FF0000"/>
                </a:solidFill>
              </a:rPr>
              <a:t>4</a:t>
            </a:r>
            <a:r>
              <a:rPr lang="en-US" dirty="0">
                <a:solidFill>
                  <a:srgbClr val="FF0000"/>
                </a:solidFill>
              </a:rPr>
              <a:t>, gray-level co-occurrence matrices</a:t>
            </a:r>
            <a:r>
              <a:rPr lang="en-US" baseline="30000" dirty="0">
                <a:solidFill>
                  <a:srgbClr val="FF0000"/>
                </a:solidFill>
              </a:rPr>
              <a:t>5</a:t>
            </a:r>
            <a:r>
              <a:rPr lang="en-US" dirty="0">
                <a:solidFill>
                  <a:srgbClr val="FF0000"/>
                </a:solidFill>
              </a:rPr>
              <a:t> and Artificial Neural Networks (ANNs)</a:t>
            </a:r>
            <a:r>
              <a:rPr lang="en-US" baseline="30000" dirty="0">
                <a:solidFill>
                  <a:srgbClr val="FF0000"/>
                </a:solidFill>
              </a:rPr>
              <a:t>6</a:t>
            </a:r>
            <a:r>
              <a:rPr lang="en-US" dirty="0"/>
              <a:t>. </a:t>
            </a:r>
          </a:p>
          <a:p>
            <a:endParaRPr lang="en-US" dirty="0"/>
          </a:p>
          <a:p>
            <a:r>
              <a:rPr lang="en-US" dirty="0"/>
              <a:t>The </a:t>
            </a:r>
            <a:r>
              <a:rPr lang="en-US" dirty="0">
                <a:solidFill>
                  <a:srgbClr val="FF0000"/>
                </a:solidFill>
              </a:rPr>
              <a:t>challenge lies in relevant feature selection</a:t>
            </a:r>
            <a:r>
              <a:rPr lang="en-US" dirty="0"/>
              <a:t>. </a:t>
            </a:r>
          </a:p>
          <a:p>
            <a:endParaRPr lang="en-US" dirty="0"/>
          </a:p>
          <a:p>
            <a:r>
              <a:rPr lang="en-US" dirty="0"/>
              <a:t>There </a:t>
            </a:r>
            <a:r>
              <a:rPr lang="en-US" dirty="0">
                <a:solidFill>
                  <a:srgbClr val="FF0000"/>
                </a:solidFill>
              </a:rPr>
              <a:t>is not any single method can provide satisfactory identification </a:t>
            </a:r>
            <a:r>
              <a:rPr lang="en-US" dirty="0"/>
              <a:t>here. </a:t>
            </a:r>
          </a:p>
        </p:txBody>
      </p:sp>
    </p:spTree>
    <p:extLst>
      <p:ext uri="{BB962C8B-B14F-4D97-AF65-F5344CB8AC3E}">
        <p14:creationId xmlns:p14="http://schemas.microsoft.com/office/powerpoint/2010/main" val="139688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C536D-C4F6-4A8B-A9AE-E8A0A959CBFD}"/>
              </a:ext>
            </a:extLst>
          </p:cNvPr>
          <p:cNvSpPr>
            <a:spLocks noGrp="1"/>
          </p:cNvSpPr>
          <p:nvPr>
            <p:ph idx="1"/>
          </p:nvPr>
        </p:nvSpPr>
        <p:spPr>
          <a:xfrm>
            <a:off x="476251" y="504825"/>
            <a:ext cx="11572874" cy="6115050"/>
          </a:xfrm>
        </p:spPr>
        <p:txBody>
          <a:bodyPr>
            <a:normAutofit fontScale="92500" lnSpcReduction="20000"/>
          </a:bodyPr>
          <a:lstStyle/>
          <a:p>
            <a:r>
              <a:rPr lang="en-US" dirty="0"/>
              <a:t>N</a:t>
            </a:r>
            <a:r>
              <a:rPr lang="en-US" altLang="zh-CN" dirty="0"/>
              <a:t>on-parametric approaches and CNNs yield the best results in identification of histopathological breast cancer images that is similar to images discussed in the paper. </a:t>
            </a:r>
          </a:p>
          <a:p>
            <a:endParaRPr lang="en-US" altLang="zh-CN" dirty="0"/>
          </a:p>
          <a:p>
            <a:r>
              <a:rPr lang="en-US" dirty="0">
                <a:solidFill>
                  <a:srgbClr val="FF0000"/>
                </a:solidFill>
              </a:rPr>
              <a:t>CNNs</a:t>
            </a:r>
            <a:r>
              <a:rPr lang="en-US" dirty="0"/>
              <a:t> stem from </a:t>
            </a:r>
            <a:r>
              <a:rPr lang="en-US" dirty="0">
                <a:solidFill>
                  <a:srgbClr val="FF0000"/>
                </a:solidFill>
              </a:rPr>
              <a:t>ANNs</a:t>
            </a:r>
            <a:r>
              <a:rPr lang="en-US" dirty="0"/>
              <a:t>, but </a:t>
            </a:r>
            <a:r>
              <a:rPr lang="en-US" dirty="0">
                <a:solidFill>
                  <a:srgbClr val="FF0000"/>
                </a:solidFill>
              </a:rPr>
              <a:t>differ from </a:t>
            </a:r>
            <a:r>
              <a:rPr lang="en-US" dirty="0"/>
              <a:t>the latter in the following aspects:</a:t>
            </a:r>
          </a:p>
          <a:p>
            <a:pPr marL="0" indent="0">
              <a:buNone/>
            </a:pPr>
            <a:r>
              <a:rPr lang="en-US" dirty="0"/>
              <a:t>They </a:t>
            </a:r>
            <a:r>
              <a:rPr lang="en-US" dirty="0">
                <a:solidFill>
                  <a:srgbClr val="FF0000"/>
                </a:solidFill>
              </a:rPr>
              <a:t>remain fixed in image translation</a:t>
            </a:r>
            <a:r>
              <a:rPr lang="en-US" dirty="0"/>
              <a:t>.</a:t>
            </a:r>
          </a:p>
          <a:p>
            <a:pPr marL="0" indent="0">
              <a:buNone/>
            </a:pPr>
            <a:r>
              <a:rPr lang="en-US" dirty="0">
                <a:solidFill>
                  <a:srgbClr val="FF0000"/>
                </a:solidFill>
              </a:rPr>
              <a:t>Some layers also help fix translation variance</a:t>
            </a:r>
            <a:r>
              <a:rPr lang="en-US" dirty="0"/>
              <a:t>. </a:t>
            </a:r>
          </a:p>
          <a:p>
            <a:pPr marL="0" indent="0">
              <a:buNone/>
            </a:pPr>
            <a:endParaRPr lang="en-US" dirty="0"/>
          </a:p>
          <a:p>
            <a:pPr marL="0" indent="0">
              <a:buNone/>
            </a:pPr>
            <a:r>
              <a:rPr lang="en-US" dirty="0">
                <a:solidFill>
                  <a:srgbClr val="FF0000"/>
                </a:solidFill>
              </a:rPr>
              <a:t>Another advantage of CNNs</a:t>
            </a:r>
            <a:r>
              <a:rPr lang="en-US" dirty="0"/>
              <a:t> (why they are adopted in this paper):</a:t>
            </a:r>
          </a:p>
          <a:p>
            <a:pPr marL="0" indent="0">
              <a:buNone/>
            </a:pPr>
            <a:r>
              <a:rPr lang="en-US" dirty="0"/>
              <a:t>They can </a:t>
            </a:r>
            <a:r>
              <a:rPr lang="en-US" dirty="0">
                <a:solidFill>
                  <a:srgbClr val="FF0000"/>
                </a:solidFill>
              </a:rPr>
              <a:t>directly perform on images, unifying both identification and classification</a:t>
            </a:r>
            <a:r>
              <a:rPr lang="en-US" dirty="0"/>
              <a:t>. </a:t>
            </a:r>
          </a:p>
          <a:p>
            <a:pPr marL="0" indent="0">
              <a:buNone/>
            </a:pPr>
            <a:endParaRPr lang="en-US" dirty="0"/>
          </a:p>
          <a:p>
            <a:r>
              <a:rPr lang="en-US" dirty="0"/>
              <a:t>The CNN is trained by labels provided by specialists. </a:t>
            </a:r>
          </a:p>
          <a:p>
            <a:endParaRPr lang="en-US" dirty="0"/>
          </a:p>
          <a:p>
            <a:r>
              <a:rPr lang="en-US" dirty="0"/>
              <a:t>A patch-based </a:t>
            </a:r>
            <a:r>
              <a:rPr lang="en-US" dirty="0">
                <a:solidFill>
                  <a:srgbClr val="FF0000"/>
                </a:solidFill>
              </a:rPr>
              <a:t>data augmentation technique </a:t>
            </a:r>
            <a:r>
              <a:rPr lang="en-US" dirty="0"/>
              <a:t>is proposed here, owing to the lack of rare diseases cases (training data). </a:t>
            </a:r>
          </a:p>
          <a:p>
            <a:pPr marL="0" indent="0">
              <a:buNone/>
            </a:pPr>
            <a:endParaRPr lang="en-US" dirty="0"/>
          </a:p>
        </p:txBody>
      </p:sp>
    </p:spTree>
    <p:extLst>
      <p:ext uri="{BB962C8B-B14F-4D97-AF65-F5344CB8AC3E}">
        <p14:creationId xmlns:p14="http://schemas.microsoft.com/office/powerpoint/2010/main" val="214105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a:t>
            </a:r>
            <a:r>
              <a:rPr lang="en-US" dirty="0">
                <a:solidFill>
                  <a:srgbClr val="FF0000"/>
                </a:solidFill>
              </a:rPr>
              <a:t> </a:t>
            </a:r>
          </a:p>
          <a:p>
            <a:pPr marL="0" indent="0">
              <a:buNone/>
            </a:pPr>
            <a:r>
              <a:rPr lang="en-US" dirty="0"/>
              <a:t>The importance of this problem</a:t>
            </a:r>
          </a:p>
          <a:p>
            <a:pPr marL="0" indent="0">
              <a:buNone/>
            </a:pPr>
            <a:r>
              <a:rPr lang="en-US" dirty="0"/>
              <a:t>What has been done already</a:t>
            </a:r>
          </a:p>
          <a:p>
            <a:pPr marL="0" indent="0">
              <a:buNone/>
            </a:pPr>
            <a:r>
              <a:rPr lang="en-US" dirty="0">
                <a:solidFill>
                  <a:srgbClr val="FF0000"/>
                </a:solidFill>
              </a:rPr>
              <a:t>The contributions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38208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D1D1-6445-4773-AE1D-D91F7378F4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4D1B823-1D2F-4BFB-970D-AB8680156A94}"/>
              </a:ext>
            </a:extLst>
          </p:cNvPr>
          <p:cNvSpPr>
            <a:spLocks noGrp="1"/>
          </p:cNvSpPr>
          <p:nvPr>
            <p:ph idx="1"/>
          </p:nvPr>
        </p:nvSpPr>
        <p:spPr/>
        <p:txBody>
          <a:bodyPr/>
          <a:lstStyle/>
          <a:p>
            <a:r>
              <a:rPr lang="en-US" dirty="0"/>
              <a:t>Allows diagnosis of muscular dystrophies even with the lack of data</a:t>
            </a:r>
          </a:p>
          <a:p>
            <a:endParaRPr lang="en-US" dirty="0"/>
          </a:p>
          <a:p>
            <a:r>
              <a:rPr lang="en-US" dirty="0"/>
              <a:t>Helps monitor efficiencies of various treatments for the rare disease</a:t>
            </a:r>
          </a:p>
          <a:p>
            <a:endParaRPr lang="en-US" dirty="0"/>
          </a:p>
          <a:p>
            <a:r>
              <a:rPr lang="en-US" dirty="0"/>
              <a:t>Lessens burdens of medical expert</a:t>
            </a:r>
          </a:p>
          <a:p>
            <a:endParaRPr lang="en-US" dirty="0"/>
          </a:p>
          <a:p>
            <a:r>
              <a:rPr lang="en-US" dirty="0"/>
              <a:t>Solves the aforementioned dilemma</a:t>
            </a:r>
          </a:p>
          <a:p>
            <a:endParaRPr lang="en-US" dirty="0"/>
          </a:p>
          <a:p>
            <a:endParaRPr lang="en-US" dirty="0"/>
          </a:p>
        </p:txBody>
      </p:sp>
    </p:spTree>
    <p:extLst>
      <p:ext uri="{BB962C8B-B14F-4D97-AF65-F5344CB8AC3E}">
        <p14:creationId xmlns:p14="http://schemas.microsoft.com/office/powerpoint/2010/main" val="179240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a:t>
            </a:r>
            <a:r>
              <a:rPr lang="en-US" dirty="0">
                <a:solidFill>
                  <a:srgbClr val="FF0000"/>
                </a:solidFill>
              </a:rPr>
              <a:t>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solidFill>
                  <a:srgbClr val="FF0000"/>
                </a:solidFill>
              </a:rPr>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62364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830A-50FF-4B92-9B1D-CADB03664FA0}"/>
              </a:ext>
            </a:extLst>
          </p:cNvPr>
          <p:cNvSpPr>
            <a:spLocks noGrp="1"/>
          </p:cNvSpPr>
          <p:nvPr>
            <p:ph type="title"/>
          </p:nvPr>
        </p:nvSpPr>
        <p:spPr/>
        <p:txBody>
          <a:bodyPr/>
          <a:lstStyle/>
          <a:p>
            <a:r>
              <a:rPr lang="en-US" dirty="0"/>
              <a:t>Introduction of CNNs</a:t>
            </a:r>
          </a:p>
        </p:txBody>
      </p:sp>
      <p:sp>
        <p:nvSpPr>
          <p:cNvPr id="3" name="Content Placeholder 2">
            <a:extLst>
              <a:ext uri="{FF2B5EF4-FFF2-40B4-BE49-F238E27FC236}">
                <a16:creationId xmlns:a16="http://schemas.microsoft.com/office/drawing/2014/main" id="{40A0B5F5-B1FD-4C63-8BEF-E04FF52D051A}"/>
              </a:ext>
            </a:extLst>
          </p:cNvPr>
          <p:cNvSpPr>
            <a:spLocks noGrp="1"/>
          </p:cNvSpPr>
          <p:nvPr>
            <p:ph idx="1"/>
          </p:nvPr>
        </p:nvSpPr>
        <p:spPr/>
        <p:txBody>
          <a:bodyPr>
            <a:normAutofit lnSpcReduction="10000"/>
          </a:bodyPr>
          <a:lstStyle/>
          <a:p>
            <a:r>
              <a:rPr lang="en-US" dirty="0"/>
              <a:t>A CNN consists of some </a:t>
            </a:r>
            <a:r>
              <a:rPr lang="en-US" dirty="0">
                <a:solidFill>
                  <a:srgbClr val="FF0000"/>
                </a:solidFill>
              </a:rPr>
              <a:t>ordered layers with computational elements(neurons) </a:t>
            </a:r>
            <a:r>
              <a:rPr lang="en-US" dirty="0"/>
              <a:t>which are </a:t>
            </a:r>
            <a:r>
              <a:rPr lang="en-US" dirty="0">
                <a:solidFill>
                  <a:srgbClr val="FF0000"/>
                </a:solidFill>
              </a:rPr>
              <a:t>pre-defined and fixed</a:t>
            </a:r>
            <a:r>
              <a:rPr lang="en-US" dirty="0"/>
              <a:t>.</a:t>
            </a:r>
          </a:p>
          <a:p>
            <a:endParaRPr lang="en-US" dirty="0"/>
          </a:p>
          <a:p>
            <a:r>
              <a:rPr lang="en-US" dirty="0">
                <a:solidFill>
                  <a:srgbClr val="FF0000"/>
                </a:solidFill>
              </a:rPr>
              <a:t>Different weights </a:t>
            </a:r>
            <a:r>
              <a:rPr lang="en-US" dirty="0"/>
              <a:t>are assigned to the learning functions. </a:t>
            </a:r>
          </a:p>
          <a:p>
            <a:endParaRPr lang="en-US" dirty="0"/>
          </a:p>
          <a:p>
            <a:r>
              <a:rPr lang="en-US" dirty="0"/>
              <a:t>There are usually </a:t>
            </a:r>
            <a:r>
              <a:rPr lang="en-US" dirty="0">
                <a:solidFill>
                  <a:srgbClr val="FF0000"/>
                </a:solidFill>
              </a:rPr>
              <a:t>three kinds of layers </a:t>
            </a:r>
            <a:r>
              <a:rPr lang="en-US" dirty="0"/>
              <a:t>in a CNN:</a:t>
            </a:r>
          </a:p>
          <a:p>
            <a:pPr marL="0" indent="0">
              <a:buNone/>
            </a:pPr>
            <a:r>
              <a:rPr lang="en-US" dirty="0"/>
              <a:t>Convolutional</a:t>
            </a:r>
          </a:p>
          <a:p>
            <a:pPr marL="0" indent="0">
              <a:buNone/>
            </a:pPr>
            <a:r>
              <a:rPr lang="en-US" dirty="0"/>
              <a:t>Pooling</a:t>
            </a:r>
          </a:p>
          <a:p>
            <a:pPr marL="0" indent="0">
              <a:buNone/>
            </a:pPr>
            <a:r>
              <a:rPr lang="en-US" dirty="0"/>
              <a:t>Fully connected</a:t>
            </a:r>
          </a:p>
          <a:p>
            <a:endParaRPr lang="en-US" dirty="0"/>
          </a:p>
        </p:txBody>
      </p:sp>
    </p:spTree>
    <p:extLst>
      <p:ext uri="{BB962C8B-B14F-4D97-AF65-F5344CB8AC3E}">
        <p14:creationId xmlns:p14="http://schemas.microsoft.com/office/powerpoint/2010/main" val="224334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9BE554-4FB2-4AA4-889F-5C61442E23BA}"/>
                  </a:ext>
                </a:extLst>
              </p:cNvPr>
              <p:cNvSpPr>
                <a:spLocks noGrp="1"/>
              </p:cNvSpPr>
              <p:nvPr>
                <p:ph idx="1"/>
              </p:nvPr>
            </p:nvSpPr>
            <p:spPr>
              <a:xfrm>
                <a:off x="838200" y="676275"/>
                <a:ext cx="10801350" cy="5500688"/>
              </a:xfrm>
            </p:spPr>
            <p:txBody>
              <a:bodyPr/>
              <a:lstStyle/>
              <a:p>
                <a:r>
                  <a:rPr lang="en-US" dirty="0"/>
                  <a:t>Convolutional </a:t>
                </a:r>
              </a:p>
              <a:p>
                <a:pPr marL="0" indent="0">
                  <a:buNone/>
                </a:pPr>
                <a:r>
                  <a:rPr lang="en-US" dirty="0"/>
                  <a:t>Usually to deal with squared areas, resulting in a feature map Y</a:t>
                </a:r>
              </a:p>
              <a:p>
                <a:pPr marL="0" indent="0">
                  <a:buNone/>
                </a:pPr>
                <a:r>
                  <a:rPr lang="en-US" dirty="0"/>
                  <a:t>Kernel: </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r>
                        <a:rPr lang="en-US" i="0" dirty="0">
                          <a:latin typeface="Cambria Math" panose="02040503050406030204" pitchFamily="18" charset="0"/>
                        </a:rPr>
                        <m:t>=</m:t>
                      </m:r>
                      <m:nary>
                        <m:naryPr>
                          <m:chr m:val="∑"/>
                          <m:limLoc m:val="undOvr"/>
                          <m:grow m:val="on"/>
                          <m:ctrlPr>
                            <a:rPr lang="en-US" i="1" dirty="0">
                              <a:latin typeface="Cambria Math" panose="02040503050406030204" pitchFamily="18" charset="0"/>
                            </a:rPr>
                          </m:ctrlPr>
                        </m:naryPr>
                        <m:sub>
                          <m:r>
                            <a:rPr lang="en-US" i="1" dirty="0">
                              <a:latin typeface="Cambria Math" panose="02040503050406030204" pitchFamily="18" charset="0"/>
                            </a:rPr>
                            <m:t>𝑛</m:t>
                          </m:r>
                          <m:r>
                            <a:rPr lang="en-US" i="0" dirty="0">
                              <a:latin typeface="Cambria Math" panose="02040503050406030204" pitchFamily="18" charset="0"/>
                            </a:rPr>
                            <m:t>=1</m:t>
                          </m:r>
                        </m:sub>
                        <m:sup>
                          <m:r>
                            <a:rPr lang="en-US" i="1" dirty="0">
                              <a:latin typeface="Cambria Math" panose="02040503050406030204" pitchFamily="18" charset="0"/>
                            </a:rPr>
                            <m:t>𝑁</m:t>
                          </m:r>
                        </m:sup>
                        <m:e>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𝑛</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𝑛</m:t>
                              </m:r>
                            </m:sub>
                          </m:sSub>
                        </m:e>
                      </m:nary>
                    </m:oMath>
                  </m:oMathPara>
                </a14:m>
                <a:endParaRPr lang="en-US" dirty="0"/>
              </a:p>
              <a:p>
                <a:pPr marL="0" indent="0">
                  <a:buNone/>
                </a:pPr>
                <a:r>
                  <a:rPr lang="en-US" dirty="0"/>
                  <a:t>I</a:t>
                </a:r>
                <a:r>
                  <a:rPr lang="en-US" baseline="-25000" dirty="0"/>
                  <a:t>n</a:t>
                </a:r>
                <a:r>
                  <a:rPr lang="en-US" dirty="0"/>
                  <a:t> is a pixel in the image</a:t>
                </a:r>
              </a:p>
              <a:p>
                <a:pPr marL="0" indent="0">
                  <a:buNone/>
                </a:pPr>
                <a:r>
                  <a:rPr lang="en-US" dirty="0" err="1"/>
                  <a:t>k</a:t>
                </a:r>
                <a:r>
                  <a:rPr lang="en-US" baseline="-25000" dirty="0" err="1"/>
                  <a:t>n</a:t>
                </a:r>
                <a:r>
                  <a:rPr lang="en-US" dirty="0"/>
                  <a:t> is n-</a:t>
                </a:r>
                <a:r>
                  <a:rPr lang="en-US" dirty="0" err="1"/>
                  <a:t>th</a:t>
                </a:r>
                <a:r>
                  <a:rPr lang="en-US" dirty="0"/>
                  <a:t> kernel weight</a:t>
                </a:r>
              </a:p>
              <a:p>
                <a:pPr marL="0" indent="0">
                  <a:buNone/>
                </a:pPr>
                <a:r>
                  <a:rPr lang="en-US" dirty="0"/>
                  <a:t>N is the kernel size, i.e. the amount of pixels in the image affected by the kernel</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9C9BE554-4FB2-4AA4-889F-5C61442E23BA}"/>
                  </a:ext>
                </a:extLst>
              </p:cNvPr>
              <p:cNvSpPr>
                <a:spLocks noGrp="1" noRot="1" noChangeAspect="1" noMove="1" noResize="1" noEditPoints="1" noAdjustHandles="1" noChangeArrowheads="1" noChangeShapeType="1" noTextEdit="1"/>
              </p:cNvSpPr>
              <p:nvPr>
                <p:ph idx="1"/>
              </p:nvPr>
            </p:nvSpPr>
            <p:spPr>
              <a:xfrm>
                <a:off x="838200" y="676275"/>
                <a:ext cx="10801350" cy="5500688"/>
              </a:xfrm>
              <a:blipFill>
                <a:blip r:embed="rId2"/>
                <a:stretch>
                  <a:fillRect l="-1186" t="-1885" r="-339"/>
                </a:stretch>
              </a:blipFill>
            </p:spPr>
            <p:txBody>
              <a:bodyPr/>
              <a:lstStyle/>
              <a:p>
                <a:r>
                  <a:rPr lang="en-US">
                    <a:noFill/>
                  </a:rPr>
                  <a:t> </a:t>
                </a:r>
              </a:p>
            </p:txBody>
          </p:sp>
        </mc:Fallback>
      </mc:AlternateContent>
    </p:spTree>
    <p:extLst>
      <p:ext uri="{BB962C8B-B14F-4D97-AF65-F5344CB8AC3E}">
        <p14:creationId xmlns:p14="http://schemas.microsoft.com/office/powerpoint/2010/main" val="76608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C94527-A49C-4587-976A-83099614A45C}"/>
                  </a:ext>
                </a:extLst>
              </p:cNvPr>
              <p:cNvSpPr>
                <a:spLocks noGrp="1"/>
              </p:cNvSpPr>
              <p:nvPr>
                <p:ph idx="1"/>
              </p:nvPr>
            </p:nvSpPr>
            <p:spPr>
              <a:xfrm>
                <a:off x="818147" y="978568"/>
                <a:ext cx="10535653" cy="5198395"/>
              </a:xfrm>
            </p:spPr>
            <p:txBody>
              <a:bodyPr>
                <a:normAutofit/>
              </a:bodyPr>
              <a:lstStyle/>
              <a:p>
                <a:r>
                  <a:rPr lang="en-US" dirty="0"/>
                  <a:t>Kernel output is realized by an </a:t>
                </a:r>
                <a:r>
                  <a:rPr lang="en-US" dirty="0">
                    <a:solidFill>
                      <a:srgbClr val="FF0000"/>
                    </a:solidFill>
                  </a:rPr>
                  <a:t>activation function</a:t>
                </a:r>
                <a:r>
                  <a:rPr lang="en-US" dirty="0"/>
                  <a:t>. </a:t>
                </a:r>
              </a:p>
              <a:p>
                <a:r>
                  <a:rPr lang="en-US" dirty="0"/>
                  <a:t>In this case, the activation function is a </a:t>
                </a:r>
                <a:r>
                  <a:rPr lang="en-US" dirty="0">
                    <a:solidFill>
                      <a:srgbClr val="FF0000"/>
                    </a:solidFill>
                  </a:rPr>
                  <a:t>non-negative rectified linear unit (</a:t>
                </a:r>
                <a:r>
                  <a:rPr lang="en-US" dirty="0" err="1">
                    <a:solidFill>
                      <a:srgbClr val="FF0000"/>
                    </a:solidFill>
                  </a:rPr>
                  <a:t>ReLU</a:t>
                </a:r>
                <a:r>
                  <a:rPr lang="en-US" dirty="0">
                    <a:solidFill>
                      <a:srgbClr val="FF0000"/>
                    </a:solidFill>
                  </a:rPr>
                  <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1" smtClean="0">
                                  <a:latin typeface="Cambria Math" panose="02040503050406030204" pitchFamily="18" charset="0"/>
                                </a:rPr>
                                <m:t>𝑥</m:t>
                              </m:r>
                              <m:r>
                                <a:rPr lang="en-US" b="0" i="1" smtClean="0">
                                  <a:latin typeface="Cambria Math" panose="02040503050406030204" pitchFamily="18" charset="0"/>
                                </a:rPr>
                                <m:t>&lt;0</m:t>
                              </m:r>
                            </m:e>
                            <m:e>
                              <m:r>
                                <a:rPr lang="en-US" b="0" i="1" smtClean="0">
                                  <a:latin typeface="Cambria Math" panose="02040503050406030204" pitchFamily="18" charset="0"/>
                                </a:rPr>
                                <m:t>&amp;</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≥0</m:t>
                              </m:r>
                            </m:e>
                          </m:eqArr>
                        </m:e>
                      </m:d>
                    </m:oMath>
                  </m:oMathPara>
                </a14:m>
                <a:endParaRPr lang="en-US" dirty="0"/>
              </a:p>
              <a:p>
                <a:endParaRPr lang="en-US" dirty="0"/>
              </a:p>
              <a:p>
                <a:r>
                  <a:rPr lang="en-US" dirty="0"/>
                  <a:t>Kernel stride:</a:t>
                </a:r>
              </a:p>
              <a:p>
                <a:pPr marL="0" indent="0">
                  <a:buNone/>
                </a:pPr>
                <a:r>
                  <a:rPr lang="en-US" dirty="0"/>
                  <a:t>The horizontal/vertical distance in pixels between the centers of two consecutive kernels. </a:t>
                </a:r>
              </a:p>
              <a:p>
                <a:pPr marL="0" indent="0">
                  <a:buNone/>
                </a:pPr>
                <a:endParaRPr lang="en-US" dirty="0"/>
              </a:p>
              <a:p>
                <a:pPr marL="0" indent="0">
                  <a:buNone/>
                </a:pPr>
                <a:r>
                  <a:rPr lang="en-US" dirty="0"/>
                  <a:t>Strides larger than 1 are likely to </a:t>
                </a:r>
                <a:r>
                  <a:rPr lang="en-US" dirty="0" err="1"/>
                  <a:t>downsample</a:t>
                </a:r>
                <a:r>
                  <a:rPr lang="en-US" dirty="0"/>
                  <a:t> a feature map. </a:t>
                </a:r>
              </a:p>
              <a:p>
                <a:endParaRPr lang="en-US" dirty="0"/>
              </a:p>
            </p:txBody>
          </p:sp>
        </mc:Choice>
        <mc:Fallback xmlns="">
          <p:sp>
            <p:nvSpPr>
              <p:cNvPr id="3" name="Content Placeholder 2">
                <a:extLst>
                  <a:ext uri="{FF2B5EF4-FFF2-40B4-BE49-F238E27FC236}">
                    <a16:creationId xmlns:a16="http://schemas.microsoft.com/office/drawing/2014/main" id="{68C94527-A49C-4587-976A-83099614A45C}"/>
                  </a:ext>
                </a:extLst>
              </p:cNvPr>
              <p:cNvSpPr>
                <a:spLocks noGrp="1" noRot="1" noChangeAspect="1" noMove="1" noResize="1" noEditPoints="1" noAdjustHandles="1" noChangeArrowheads="1" noChangeShapeType="1" noTextEdit="1"/>
              </p:cNvSpPr>
              <p:nvPr>
                <p:ph idx="1"/>
              </p:nvPr>
            </p:nvSpPr>
            <p:spPr>
              <a:xfrm>
                <a:off x="818147" y="978568"/>
                <a:ext cx="10535653" cy="5198395"/>
              </a:xfrm>
              <a:blipFill>
                <a:blip r:embed="rId2"/>
                <a:stretch>
                  <a:fillRect l="-1157" t="-1995" b="-2817"/>
                </a:stretch>
              </a:blipFill>
            </p:spPr>
            <p:txBody>
              <a:bodyPr/>
              <a:lstStyle/>
              <a:p>
                <a:r>
                  <a:rPr lang="en-US">
                    <a:noFill/>
                  </a:rPr>
                  <a:t> </a:t>
                </a:r>
              </a:p>
            </p:txBody>
          </p:sp>
        </mc:Fallback>
      </mc:AlternateContent>
    </p:spTree>
    <p:extLst>
      <p:ext uri="{BB962C8B-B14F-4D97-AF65-F5344CB8AC3E}">
        <p14:creationId xmlns:p14="http://schemas.microsoft.com/office/powerpoint/2010/main" val="382188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182C-5693-4A5E-BADB-953E1A52F5D0}"/>
              </a:ext>
            </a:extLst>
          </p:cNvPr>
          <p:cNvSpPr>
            <a:spLocks noGrp="1"/>
          </p:cNvSpPr>
          <p:nvPr>
            <p:ph type="title"/>
          </p:nvPr>
        </p:nvSpPr>
        <p:spPr>
          <a:xfrm>
            <a:off x="838200" y="200025"/>
            <a:ext cx="10515600" cy="1325563"/>
          </a:xfrm>
        </p:spPr>
        <p:txBody>
          <a:bodyPr/>
          <a:lstStyle/>
          <a:p>
            <a:r>
              <a:rPr lang="en-US" dirty="0"/>
              <a:t>Pooling Layers</a:t>
            </a:r>
          </a:p>
        </p:txBody>
      </p:sp>
      <p:sp>
        <p:nvSpPr>
          <p:cNvPr id="3" name="Content Placeholder 2">
            <a:extLst>
              <a:ext uri="{FF2B5EF4-FFF2-40B4-BE49-F238E27FC236}">
                <a16:creationId xmlns:a16="http://schemas.microsoft.com/office/drawing/2014/main" id="{7D94A4EF-30E6-4839-B50A-03247219E6BE}"/>
              </a:ext>
            </a:extLst>
          </p:cNvPr>
          <p:cNvSpPr>
            <a:spLocks noGrp="1"/>
          </p:cNvSpPr>
          <p:nvPr>
            <p:ph idx="1"/>
          </p:nvPr>
        </p:nvSpPr>
        <p:spPr>
          <a:xfrm>
            <a:off x="304800" y="1188244"/>
            <a:ext cx="11620500" cy="5469731"/>
          </a:xfrm>
        </p:spPr>
        <p:txBody>
          <a:bodyPr>
            <a:normAutofit lnSpcReduction="10000"/>
          </a:bodyPr>
          <a:lstStyle/>
          <a:p>
            <a:r>
              <a:rPr lang="en-US" dirty="0"/>
              <a:t>pooling layers down-sample the input by summarizing a patch in the image with a single value.</a:t>
            </a:r>
          </a:p>
          <a:p>
            <a:pPr marL="0" indent="0">
              <a:buNone/>
            </a:pPr>
            <a:endParaRPr lang="en-US" dirty="0"/>
          </a:p>
          <a:p>
            <a:endParaRPr lang="en-US" dirty="0"/>
          </a:p>
          <a:p>
            <a:endParaRPr lang="en-US" dirty="0"/>
          </a:p>
          <a:p>
            <a:endParaRPr lang="en-US" dirty="0"/>
          </a:p>
          <a:p>
            <a:endParaRPr lang="en-US" dirty="0"/>
          </a:p>
          <a:p>
            <a:endParaRPr lang="en-US" dirty="0"/>
          </a:p>
          <a:p>
            <a:pPr marL="0" indent="0">
              <a:spcBef>
                <a:spcPct val="0"/>
              </a:spcBef>
              <a:buNone/>
            </a:pPr>
            <a:endParaRPr lang="en-US" dirty="0">
              <a:solidFill>
                <a:srgbClr val="FF0000"/>
              </a:solidFill>
            </a:endParaRPr>
          </a:p>
          <a:p>
            <a:pPr marL="0" indent="0">
              <a:spcBef>
                <a:spcPct val="0"/>
              </a:spcBef>
              <a:buNone/>
            </a:pPr>
            <a:endParaRPr lang="en-US" dirty="0">
              <a:solidFill>
                <a:srgbClr val="FF0000"/>
              </a:solidFill>
            </a:endParaRPr>
          </a:p>
          <a:p>
            <a:pPr marL="0" indent="0">
              <a:spcBef>
                <a:spcPct val="0"/>
              </a:spcBef>
              <a:buNone/>
            </a:pPr>
            <a:r>
              <a:rPr lang="en-US" sz="1900" dirty="0"/>
              <a:t>The URL </a:t>
            </a:r>
            <a:r>
              <a:rPr lang="en-US" altLang="zh-CN" sz="1900" dirty="0"/>
              <a:t>of this</a:t>
            </a:r>
            <a:r>
              <a:rPr lang="en-US" sz="1900" dirty="0"/>
              <a:t> pictorial presentation is from:</a:t>
            </a:r>
          </a:p>
          <a:p>
            <a:pPr marL="0" indent="0">
              <a:spcBef>
                <a:spcPct val="0"/>
              </a:spcBef>
              <a:buNone/>
            </a:pPr>
            <a:r>
              <a:rPr lang="en-US" sz="1900" dirty="0"/>
              <a:t>https://www.google.com/</a:t>
            </a:r>
            <a:r>
              <a:rPr lang="en-US" sz="1900" dirty="0" err="1"/>
              <a:t>search?rlz</a:t>
            </a:r>
            <a:r>
              <a:rPr lang="en-US" sz="1900" dirty="0"/>
              <a:t>=1C1CHBF_enUS826US826&amp;biw=1280&amp;bih=530&amp;tbm=</a:t>
            </a:r>
            <a:r>
              <a:rPr lang="en-US" sz="1900" dirty="0" err="1"/>
              <a:t>isch&amp;sa</a:t>
            </a:r>
            <a:r>
              <a:rPr lang="en-US" sz="1900" dirty="0"/>
              <a:t>=1&amp;ei=UtVoXNfIJce4ggfp9LigBg&amp;q=</a:t>
            </a:r>
            <a:r>
              <a:rPr lang="en-US" sz="1900" dirty="0" err="1"/>
              <a:t>pooling+layer&amp;oq</a:t>
            </a:r>
            <a:r>
              <a:rPr lang="en-US" sz="1900" dirty="0"/>
              <a:t>=</a:t>
            </a:r>
            <a:r>
              <a:rPr lang="en-US" sz="1900" dirty="0" err="1"/>
              <a:t>pooling+layer&amp;gs_l</a:t>
            </a:r>
            <a:r>
              <a:rPr lang="en-US" sz="1900" dirty="0"/>
              <a:t>=img.3..0j0i67j0i5i30l2j0i24l6.3962.5943..6251...0.0..0.88.906.13......1....1..gws-wiz-img.......35i39j0i10j0i5i10i30j0i8i30.mYmV0HQqKmk#imgrc=_qdiQ0Wq2sQCiM:</a:t>
            </a:r>
          </a:p>
        </p:txBody>
      </p:sp>
      <p:pic>
        <p:nvPicPr>
          <p:cNvPr id="1026" name="Picture 2" descr="Image result for pooling layer">
            <a:extLst>
              <a:ext uri="{FF2B5EF4-FFF2-40B4-BE49-F238E27FC236}">
                <a16:creationId xmlns:a16="http://schemas.microsoft.com/office/drawing/2014/main" id="{F7F3D295-A937-40E8-A5A6-9537D45FD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11338"/>
            <a:ext cx="74961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6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6065-3254-48DD-8F5A-0CE9A4C1D786}"/>
              </a:ext>
            </a:extLst>
          </p:cNvPr>
          <p:cNvSpPr>
            <a:spLocks noGrp="1"/>
          </p:cNvSpPr>
          <p:nvPr>
            <p:ph type="title"/>
          </p:nvPr>
        </p:nvSpPr>
        <p:spPr/>
        <p:txBody>
          <a:bodyPr/>
          <a:lstStyle/>
          <a:p>
            <a:r>
              <a:rPr lang="en-US" dirty="0"/>
              <a:t>Fully-connected Layers</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F885B4-A692-488B-A8EB-53C5F6DB9EC5}"/>
                  </a:ext>
                </a:extLst>
              </p:cNvPr>
              <p:cNvSpPr>
                <a:spLocks noGrp="1"/>
              </p:cNvSpPr>
              <p:nvPr>
                <p:ph idx="1"/>
              </p:nvPr>
            </p:nvSpPr>
            <p:spPr>
              <a:xfrm>
                <a:off x="838200" y="1189662"/>
                <a:ext cx="7686675" cy="4772988"/>
              </a:xfrm>
            </p:spPr>
            <p:txBody>
              <a:bodyPr>
                <a:normAutofit/>
              </a:bodyPr>
              <a:lstStyle/>
              <a:p>
                <a:r>
                  <a:rPr lang="en-US" dirty="0"/>
                  <a:t>Usually occurred at the end of CNN, and decides the classification via an activation function.</a:t>
                </a:r>
              </a:p>
              <a:p>
                <a:r>
                  <a:rPr lang="en-US" dirty="0"/>
                  <a:t>In this case, it’s characterized by the sigmoid function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m:t>
                          </m:r>
                          <m:sSup>
                            <m:sSupPr>
                              <m:ctrlPr>
                                <a:rPr lang="en-US" i="1">
                                  <a:latin typeface="Cambria Math" panose="02040503050406030204" pitchFamily="18" charset="0"/>
                                </a:rPr>
                              </m:ctrlPr>
                            </m:sSupPr>
                            <m:e>
                              <m:r>
                                <a:rPr lang="en-US">
                                  <a:latin typeface="Cambria Math" panose="02040503050406030204" pitchFamily="18" charset="0"/>
                                </a:rPr>
                                <m:t>ⅇ</m:t>
                              </m:r>
                            </m:e>
                            <m:sup>
                              <m:r>
                                <a:rPr lang="en-US">
                                  <a:latin typeface="Cambria Math" panose="02040503050406030204" pitchFamily="18" charset="0"/>
                                </a:rPr>
                                <m:t>−</m:t>
                              </m:r>
                              <m:r>
                                <a:rPr lang="en-US" i="1">
                                  <a:latin typeface="Cambria Math" panose="02040503050406030204" pitchFamily="18" charset="0"/>
                                </a:rPr>
                                <m:t>𝑥</m:t>
                              </m:r>
                            </m:sup>
                          </m:sSup>
                        </m:den>
                      </m:f>
                    </m:oMath>
                  </m:oMathPara>
                </a14:m>
                <a:endParaRPr lang="en-US" dirty="0"/>
              </a:p>
              <a:p>
                <a:pPr marL="0" indent="0">
                  <a:buNone/>
                </a:pPr>
                <a:r>
                  <a:rPr lang="en-US" dirty="0"/>
                  <a:t>x is a weighted sum of inputs </a:t>
                </a:r>
              </a:p>
              <a:p>
                <a:pPr marL="0" indent="0">
                  <a:buNone/>
                </a:pPr>
                <a:r>
                  <a:rPr lang="en-US" dirty="0"/>
                  <a:t>the output is a number between 0 and 1.</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5FF885B4-A692-488B-A8EB-53C5F6DB9EC5}"/>
                  </a:ext>
                </a:extLst>
              </p:cNvPr>
              <p:cNvSpPr>
                <a:spLocks noGrp="1" noRot="1" noChangeAspect="1" noMove="1" noResize="1" noEditPoints="1" noAdjustHandles="1" noChangeArrowheads="1" noChangeShapeType="1" noTextEdit="1"/>
              </p:cNvSpPr>
              <p:nvPr>
                <p:ph idx="1"/>
              </p:nvPr>
            </p:nvSpPr>
            <p:spPr>
              <a:xfrm>
                <a:off x="838200" y="1189662"/>
                <a:ext cx="7686675" cy="4772988"/>
              </a:xfrm>
              <a:blipFill>
                <a:blip r:embed="rId2"/>
                <a:stretch>
                  <a:fillRect l="-1667" t="-2043"/>
                </a:stretch>
              </a:blipFill>
            </p:spPr>
            <p:txBody>
              <a:bodyPr/>
              <a:lstStyle/>
              <a:p>
                <a:r>
                  <a:rPr lang="en-US">
                    <a:noFill/>
                  </a:rPr>
                  <a:t> </a:t>
                </a:r>
              </a:p>
            </p:txBody>
          </p:sp>
        </mc:Fallback>
      </mc:AlternateContent>
      <p:pic>
        <p:nvPicPr>
          <p:cNvPr id="2050" name="Picture 2" descr="Image result for Fully-connected Layers">
            <a:extLst>
              <a:ext uri="{FF2B5EF4-FFF2-40B4-BE49-F238E27FC236}">
                <a16:creationId xmlns:a16="http://schemas.microsoft.com/office/drawing/2014/main" id="{0E45FED2-9925-4EF7-BE40-32A298A02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639" y="2415922"/>
            <a:ext cx="4847259" cy="3672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48B2A5-BDBD-4141-BF0D-2070A65AF565}"/>
              </a:ext>
            </a:extLst>
          </p:cNvPr>
          <p:cNvSpPr txBox="1"/>
          <p:nvPr/>
        </p:nvSpPr>
        <p:spPr>
          <a:xfrm>
            <a:off x="127227" y="6027003"/>
            <a:ext cx="12283848" cy="830997"/>
          </a:xfrm>
          <a:prstGeom prst="rect">
            <a:avLst/>
          </a:prstGeom>
          <a:noFill/>
        </p:spPr>
        <p:txBody>
          <a:bodyPr wrap="square" rtlCol="0">
            <a:spAutoFit/>
          </a:bodyPr>
          <a:lstStyle/>
          <a:p>
            <a:r>
              <a:rPr lang="en-US" sz="1600" dirty="0"/>
              <a:t>Image from: https://www.google.com/</a:t>
            </a:r>
            <a:r>
              <a:rPr lang="en-US" sz="1600" dirty="0" err="1"/>
              <a:t>search?rlz</a:t>
            </a:r>
            <a:r>
              <a:rPr lang="en-US" sz="1600" dirty="0"/>
              <a:t>=1C1CHBF_enUS826US826&amp;biw=1280&amp;bih=530&amp;tbm=</a:t>
            </a:r>
            <a:r>
              <a:rPr lang="en-US" sz="1600" dirty="0" err="1"/>
              <a:t>isch&amp;sa</a:t>
            </a:r>
            <a:r>
              <a:rPr lang="en-US" sz="1600" dirty="0"/>
              <a:t>=1&amp;ei=WtVoXIm4C-SGggeM_5qADA&amp;q=Fully-connected+Layers%0B&amp;oq=Fully-connected+Layers%0B&amp;gs_l=img.3..0i30.292981.292981..294016...0.0..0.64.64.1......1....2j1..gws-wiz-img.gEAKbGlj-sc#imgrc=VLQFgxGR-ZG4NM:</a:t>
            </a:r>
          </a:p>
        </p:txBody>
      </p:sp>
    </p:spTree>
    <p:extLst>
      <p:ext uri="{BB962C8B-B14F-4D97-AF65-F5344CB8AC3E}">
        <p14:creationId xmlns:p14="http://schemas.microsoft.com/office/powerpoint/2010/main" val="378378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solidFill>
                  <a:srgbClr val="FF0000"/>
                </a:solidFill>
              </a:rPr>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27284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083F-0C97-44F2-9E03-CEBB56FF979A}"/>
              </a:ext>
            </a:extLst>
          </p:cNvPr>
          <p:cNvSpPr>
            <a:spLocks noGrp="1"/>
          </p:cNvSpPr>
          <p:nvPr>
            <p:ph type="title"/>
          </p:nvPr>
        </p:nvSpPr>
        <p:spPr/>
        <p:txBody>
          <a:bodyPr/>
          <a:lstStyle/>
          <a:p>
            <a:r>
              <a:rPr lang="en-US" dirty="0"/>
              <a:t>Combination of the all three</a:t>
            </a:r>
          </a:p>
        </p:txBody>
      </p:sp>
      <p:pic>
        <p:nvPicPr>
          <p:cNvPr id="3074" name="Picture 2" descr="Image result for Fully-connected Layers">
            <a:extLst>
              <a:ext uri="{FF2B5EF4-FFF2-40B4-BE49-F238E27FC236}">
                <a16:creationId xmlns:a16="http://schemas.microsoft.com/office/drawing/2014/main" id="{8EC0F1E2-2E91-4A0F-936C-D48EAC1812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461" y="2261338"/>
            <a:ext cx="8759347" cy="2986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71C76E-05D5-4B14-9CBB-6BB882E138D9}"/>
              </a:ext>
            </a:extLst>
          </p:cNvPr>
          <p:cNvSpPr txBox="1"/>
          <p:nvPr/>
        </p:nvSpPr>
        <p:spPr>
          <a:xfrm>
            <a:off x="190499" y="5514976"/>
            <a:ext cx="11887201" cy="1323439"/>
          </a:xfrm>
          <a:prstGeom prst="rect">
            <a:avLst/>
          </a:prstGeom>
          <a:noFill/>
        </p:spPr>
        <p:txBody>
          <a:bodyPr wrap="square" rtlCol="0">
            <a:spAutoFit/>
          </a:bodyPr>
          <a:lstStyle/>
          <a:p>
            <a:r>
              <a:rPr lang="en-US" sz="1600" dirty="0"/>
              <a:t>Image from: </a:t>
            </a:r>
          </a:p>
          <a:p>
            <a:r>
              <a:rPr lang="en-US" sz="1600" dirty="0"/>
              <a:t>https://www.google.com/search?rlz=1C1CHBF_enUS826US826&amp;tbm=isch&amp;q=Fully-connected+Layers+&amp;chips=q:fully+connected+layer,g_1:convolutional+neural+network:czk5zNyplQY%3D&amp;usg=AI4_-kTaHo5a8WV83uK4jEfGmIsWd5Aaog&amp;sa=X&amp;ved=0ahUKEwi0wO2Y68HgAhUpU98KHf5HC-sQ4lYIKCgA&amp;biw=1280&amp;bih=530&amp;dpr=1.5#imgrc=5MXH4b48-olmkM:</a:t>
            </a:r>
          </a:p>
        </p:txBody>
      </p:sp>
    </p:spTree>
    <p:extLst>
      <p:ext uri="{BB962C8B-B14F-4D97-AF65-F5344CB8AC3E}">
        <p14:creationId xmlns:p14="http://schemas.microsoft.com/office/powerpoint/2010/main" val="346358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B35BD2-D59B-4DB5-8E41-83B44E2E7284}"/>
                  </a:ext>
                </a:extLst>
              </p:cNvPr>
              <p:cNvSpPr>
                <a:spLocks noGrp="1"/>
              </p:cNvSpPr>
              <p:nvPr>
                <p:ph idx="1"/>
              </p:nvPr>
            </p:nvSpPr>
            <p:spPr>
              <a:xfrm>
                <a:off x="838200" y="619125"/>
                <a:ext cx="10972800" cy="6115050"/>
              </a:xfrm>
            </p:spPr>
            <p:txBody>
              <a:bodyPr/>
              <a:lstStyle/>
              <a:p>
                <a:r>
                  <a:rPr lang="en-US" dirty="0"/>
                  <a:t>It’s better to make o</a:t>
                </a:r>
                <a:r>
                  <a:rPr lang="en-US" baseline="-25000" dirty="0"/>
                  <a:t>i </a:t>
                </a:r>
                <a:r>
                  <a:rPr lang="en-US" dirty="0"/>
                  <a:t>and </a:t>
                </a:r>
                <a:r>
                  <a:rPr lang="en-US" dirty="0" err="1"/>
                  <a:t>t</a:t>
                </a:r>
                <a:r>
                  <a:rPr lang="en-US" baseline="-25000" dirty="0" err="1"/>
                  <a:t>i</a:t>
                </a:r>
                <a:r>
                  <a:rPr lang="en-US" dirty="0"/>
                  <a:t> as similar as possible for each input </a:t>
                </a:r>
                <a:r>
                  <a:rPr lang="en-US" dirty="0" err="1"/>
                  <a:t>i</a:t>
                </a:r>
                <a:r>
                  <a:rPr lang="en-US" dirty="0"/>
                  <a:t>.</a:t>
                </a:r>
              </a:p>
              <a:p>
                <a:pPr marL="0" indent="0">
                  <a:buNone/>
                </a:pPr>
                <a:r>
                  <a:rPr lang="en-US" dirty="0"/>
                  <a:t> </a:t>
                </a:r>
              </a:p>
              <a:p>
                <a:r>
                  <a:rPr lang="en-US" dirty="0"/>
                  <a:t>The goal is to </a:t>
                </a:r>
                <a:r>
                  <a:rPr lang="en-US" dirty="0">
                    <a:solidFill>
                      <a:srgbClr val="FF0000"/>
                    </a:solidFill>
                  </a:rPr>
                  <a:t>minimize the error</a:t>
                </a:r>
              </a:p>
              <a:p>
                <a:pPr marL="0" indent="0" algn="ctr">
                  <a:buNone/>
                </a:pP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m:t>
                        </m:r>
                        <m:r>
                          <a:rPr lang="en-US" b="0" i="1" smtClean="0">
                            <a:latin typeface="Cambria Math" panose="02040503050406030204" pitchFamily="18" charset="0"/>
                          </a:rPr>
                          <m:t>𝑜</m:t>
                        </m:r>
                      </m:e>
                    </m:nary>
                  </m:oMath>
                </a14:m>
                <a:r>
                  <a:rPr lang="en-US" altLang="zh-CN" baseline="-25000" dirty="0" err="1"/>
                  <a:t>i</a:t>
                </a:r>
                <a:r>
                  <a:rPr lang="en-US" altLang="zh-CN" dirty="0"/>
                  <a:t>(W)-</a:t>
                </a:r>
                <a:r>
                  <a:rPr lang="en-US" altLang="zh-CN" dirty="0" err="1"/>
                  <a:t>t</a:t>
                </a:r>
                <a:r>
                  <a:rPr lang="en-US" altLang="zh-CN" baseline="-25000" dirty="0" err="1"/>
                  <a:t>i</a:t>
                </a:r>
                <a:r>
                  <a:rPr lang="en-US" dirty="0"/>
                  <a:t> </a:t>
                </a:r>
                <a14:m>
                  <m:oMath xmlns:m="http://schemas.openxmlformats.org/officeDocument/2006/math">
                    <m:r>
                      <a:rPr lang="en-US" i="1">
                        <a:latin typeface="Cambria Math" panose="02040503050406030204" pitchFamily="18" charset="0"/>
                      </a:rPr>
                      <m:t>||</m:t>
                    </m:r>
                  </m:oMath>
                </a14:m>
                <a:r>
                  <a:rPr lang="en-US" baseline="30000" dirty="0"/>
                  <a:t>2</a:t>
                </a:r>
              </a:p>
              <a:p>
                <a:pPr marL="0" indent="0">
                  <a:buNone/>
                </a:pPr>
                <a:endParaRPr lang="en-US" baseline="30000" dirty="0"/>
              </a:p>
              <a:p>
                <a:pPr marL="0" indent="0">
                  <a:buNone/>
                </a:pPr>
                <a:r>
                  <a:rPr lang="en-US" dirty="0"/>
                  <a:t>W is the weights in the CNN determining the output.</a:t>
                </a:r>
              </a:p>
              <a:p>
                <a:pPr marL="0" indent="0">
                  <a:buNone/>
                </a:pPr>
                <a:endParaRPr lang="en-US" dirty="0"/>
              </a:p>
              <a:p>
                <a:r>
                  <a:rPr lang="en-US" dirty="0"/>
                  <a:t>weights are initialized with random values and are updated with a </a:t>
                </a:r>
                <a:r>
                  <a:rPr lang="en-US" dirty="0">
                    <a:solidFill>
                      <a:srgbClr val="FF0000"/>
                    </a:solidFill>
                  </a:rPr>
                  <a:t>gradient descent rule</a:t>
                </a:r>
              </a:p>
            </p:txBody>
          </p:sp>
        </mc:Choice>
        <mc:Fallback xmlns="">
          <p:sp>
            <p:nvSpPr>
              <p:cNvPr id="3" name="Content Placeholder 2">
                <a:extLst>
                  <a:ext uri="{FF2B5EF4-FFF2-40B4-BE49-F238E27FC236}">
                    <a16:creationId xmlns:a16="http://schemas.microsoft.com/office/drawing/2014/main" id="{E2B35BD2-D59B-4DB5-8E41-83B44E2E7284}"/>
                  </a:ext>
                </a:extLst>
              </p:cNvPr>
              <p:cNvSpPr>
                <a:spLocks noGrp="1" noRot="1" noChangeAspect="1" noMove="1" noResize="1" noEditPoints="1" noAdjustHandles="1" noChangeArrowheads="1" noChangeShapeType="1" noTextEdit="1"/>
              </p:cNvSpPr>
              <p:nvPr>
                <p:ph idx="1"/>
              </p:nvPr>
            </p:nvSpPr>
            <p:spPr>
              <a:xfrm>
                <a:off x="838200" y="619125"/>
                <a:ext cx="10972800" cy="6115050"/>
              </a:xfrm>
              <a:blipFill>
                <a:blip r:embed="rId2"/>
                <a:stretch>
                  <a:fillRect l="-1167" t="-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C703F8-8357-4E22-AB16-54800C865F47}"/>
                  </a:ext>
                </a:extLst>
              </p:cNvPr>
              <p:cNvSpPr txBox="1"/>
              <p:nvPr/>
            </p:nvSpPr>
            <p:spPr>
              <a:xfrm>
                <a:off x="1023937" y="5400675"/>
                <a:ext cx="2600325" cy="9364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200" i="1" smtClean="0">
                          <a:latin typeface="Cambria Math" panose="02040503050406030204" pitchFamily="18" charset="0"/>
                        </a:rPr>
                        <m:t>𝑤</m:t>
                      </m:r>
                      <m:r>
                        <a:rPr lang="en-US" sz="3200" i="0">
                          <a:latin typeface="Cambria Math" panose="02040503050406030204" pitchFamily="18" charset="0"/>
                        </a:rPr>
                        <m:t>=</m:t>
                      </m:r>
                      <m:r>
                        <a:rPr lang="en-US" sz="3200" i="1">
                          <a:latin typeface="Cambria Math" panose="02040503050406030204" pitchFamily="18" charset="0"/>
                        </a:rPr>
                        <m:t>𝑤</m:t>
                      </m:r>
                      <m:r>
                        <a:rPr lang="en-US" sz="3200" i="0">
                          <a:latin typeface="Cambria Math" panose="02040503050406030204" pitchFamily="18" charset="0"/>
                        </a:rPr>
                        <m:t>−</m:t>
                      </m:r>
                      <m:r>
                        <a:rPr lang="en-US" sz="3200" i="1">
                          <a:latin typeface="Cambria Math" panose="02040503050406030204" pitchFamily="18" charset="0"/>
                        </a:rPr>
                        <m:t>𝛼</m:t>
                      </m:r>
                      <m:f>
                        <m:fPr>
                          <m:ctrlPr>
                            <a:rPr lang="en-US" sz="3200" i="1">
                              <a:latin typeface="Cambria Math" panose="02040503050406030204" pitchFamily="18" charset="0"/>
                            </a:rPr>
                          </m:ctrlPr>
                        </m:fPr>
                        <m:num>
                          <m:r>
                            <a:rPr lang="en-US" sz="3200" i="0">
                              <a:latin typeface="Cambria Math" panose="02040503050406030204" pitchFamily="18" charset="0"/>
                            </a:rPr>
                            <m:t>𝜕</m:t>
                          </m:r>
                          <m:r>
                            <a:rPr lang="en-US" sz="3200" i="1">
                              <a:latin typeface="Cambria Math" panose="02040503050406030204" pitchFamily="18" charset="0"/>
                            </a:rPr>
                            <m:t>𝐸</m:t>
                          </m:r>
                        </m:num>
                        <m:den>
                          <m:r>
                            <a:rPr lang="en-US" sz="3200" i="0">
                              <a:latin typeface="Cambria Math" panose="02040503050406030204" pitchFamily="18" charset="0"/>
                            </a:rPr>
                            <m:t>𝜕</m:t>
                          </m:r>
                          <m:r>
                            <a:rPr lang="en-US" sz="3200" i="1">
                              <a:latin typeface="Cambria Math" panose="02040503050406030204" pitchFamily="18" charset="0"/>
                            </a:rPr>
                            <m:t>𝑤</m:t>
                          </m:r>
                        </m:den>
                      </m:f>
                    </m:oMath>
                  </m:oMathPara>
                </a14:m>
                <a:endParaRPr lang="en-US" sz="3200" dirty="0"/>
              </a:p>
            </p:txBody>
          </p:sp>
        </mc:Choice>
        <mc:Fallback xmlns="">
          <p:sp>
            <p:nvSpPr>
              <p:cNvPr id="4" name="TextBox 3">
                <a:extLst>
                  <a:ext uri="{FF2B5EF4-FFF2-40B4-BE49-F238E27FC236}">
                    <a16:creationId xmlns:a16="http://schemas.microsoft.com/office/drawing/2014/main" id="{C5C703F8-8357-4E22-AB16-54800C865F47}"/>
                  </a:ext>
                </a:extLst>
              </p:cNvPr>
              <p:cNvSpPr txBox="1">
                <a:spLocks noRot="1" noChangeAspect="1" noMove="1" noResize="1" noEditPoints="1" noAdjustHandles="1" noChangeArrowheads="1" noChangeShapeType="1" noTextEdit="1"/>
              </p:cNvSpPr>
              <p:nvPr/>
            </p:nvSpPr>
            <p:spPr>
              <a:xfrm>
                <a:off x="1023937" y="5400675"/>
                <a:ext cx="2600325" cy="9364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CF4CD6-780F-4E60-AFA7-0207225C4709}"/>
                  </a:ext>
                </a:extLst>
              </p:cNvPr>
              <p:cNvSpPr txBox="1"/>
              <p:nvPr/>
            </p:nvSpPr>
            <p:spPr>
              <a:xfrm>
                <a:off x="4810125" y="5200650"/>
                <a:ext cx="6686550" cy="954107"/>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rPr>
                      <m:t>𝛼</m:t>
                    </m:r>
                  </m:oMath>
                </a14:m>
                <a:r>
                  <a:rPr lang="en-US" sz="2800" dirty="0"/>
                  <a:t> is the learning rate deciding the gradient descent intensity</a:t>
                </a:r>
              </a:p>
            </p:txBody>
          </p:sp>
        </mc:Choice>
        <mc:Fallback xmlns="">
          <p:sp>
            <p:nvSpPr>
              <p:cNvPr id="5" name="TextBox 4">
                <a:extLst>
                  <a:ext uri="{FF2B5EF4-FFF2-40B4-BE49-F238E27FC236}">
                    <a16:creationId xmlns:a16="http://schemas.microsoft.com/office/drawing/2014/main" id="{04CF4CD6-780F-4E60-AFA7-0207225C4709}"/>
                  </a:ext>
                </a:extLst>
              </p:cNvPr>
              <p:cNvSpPr txBox="1">
                <a:spLocks noRot="1" noChangeAspect="1" noMove="1" noResize="1" noEditPoints="1" noAdjustHandles="1" noChangeArrowheads="1" noChangeShapeType="1" noTextEdit="1"/>
              </p:cNvSpPr>
              <p:nvPr/>
            </p:nvSpPr>
            <p:spPr>
              <a:xfrm>
                <a:off x="4810125" y="5200650"/>
                <a:ext cx="6686550" cy="954107"/>
              </a:xfrm>
              <a:prstGeom prst="rect">
                <a:avLst/>
              </a:prstGeom>
              <a:blipFill>
                <a:blip r:embed="rId4"/>
                <a:stretch>
                  <a:fillRect l="-1823" t="-5732" b="-17197"/>
                </a:stretch>
              </a:blipFill>
            </p:spPr>
            <p:txBody>
              <a:bodyPr/>
              <a:lstStyle/>
              <a:p>
                <a:r>
                  <a:rPr lang="en-US">
                    <a:noFill/>
                  </a:rPr>
                  <a:t> </a:t>
                </a:r>
              </a:p>
            </p:txBody>
          </p:sp>
        </mc:Fallback>
      </mc:AlternateContent>
    </p:spTree>
    <p:extLst>
      <p:ext uri="{BB962C8B-B14F-4D97-AF65-F5344CB8AC3E}">
        <p14:creationId xmlns:p14="http://schemas.microsoft.com/office/powerpoint/2010/main" val="43866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2F6B-BDBA-4297-9D7B-BD950E20F0F3}"/>
              </a:ext>
            </a:extLst>
          </p:cNvPr>
          <p:cNvSpPr>
            <a:spLocks noGrp="1"/>
          </p:cNvSpPr>
          <p:nvPr>
            <p:ph type="title"/>
          </p:nvPr>
        </p:nvSpPr>
        <p:spPr/>
        <p:txBody>
          <a:bodyPr/>
          <a:lstStyle/>
          <a:p>
            <a:r>
              <a:rPr lang="en-US" dirty="0"/>
              <a:t>CNN training process by backpropagation</a:t>
            </a:r>
          </a:p>
        </p:txBody>
      </p:sp>
      <p:pic>
        <p:nvPicPr>
          <p:cNvPr id="7" name="Content Placeholder 6">
            <a:extLst>
              <a:ext uri="{FF2B5EF4-FFF2-40B4-BE49-F238E27FC236}">
                <a16:creationId xmlns:a16="http://schemas.microsoft.com/office/drawing/2014/main" id="{8D3320FA-7538-4082-B1F1-4706704040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546251" cy="4509139"/>
          </a:xfrm>
        </p:spPr>
      </p:pic>
      <p:sp>
        <p:nvSpPr>
          <p:cNvPr id="8" name="TextBox 7">
            <a:extLst>
              <a:ext uri="{FF2B5EF4-FFF2-40B4-BE49-F238E27FC236}">
                <a16:creationId xmlns:a16="http://schemas.microsoft.com/office/drawing/2014/main" id="{C19E2B78-D404-4BCD-80E1-4D46289B9D3F}"/>
              </a:ext>
            </a:extLst>
          </p:cNvPr>
          <p:cNvSpPr txBox="1"/>
          <p:nvPr/>
        </p:nvSpPr>
        <p:spPr>
          <a:xfrm>
            <a:off x="6477000" y="1905000"/>
            <a:ext cx="5172075" cy="2862322"/>
          </a:xfrm>
          <a:prstGeom prst="rect">
            <a:avLst/>
          </a:prstGeom>
          <a:noFill/>
        </p:spPr>
        <p:txBody>
          <a:bodyPr wrap="square" rtlCol="0">
            <a:spAutoFit/>
          </a:bodyPr>
          <a:lstStyle/>
          <a:p>
            <a:r>
              <a:rPr lang="en-US" dirty="0"/>
              <a:t>Forward pass: </a:t>
            </a:r>
          </a:p>
          <a:p>
            <a:r>
              <a:rPr lang="en-US" dirty="0"/>
              <a:t>computes neuron activation</a:t>
            </a:r>
          </a:p>
          <a:p>
            <a:endParaRPr lang="en-US" dirty="0"/>
          </a:p>
          <a:p>
            <a:r>
              <a:rPr lang="en-US" dirty="0"/>
              <a:t>Error backpropagation: </a:t>
            </a:r>
          </a:p>
          <a:p>
            <a:r>
              <a:rPr lang="en-US" dirty="0"/>
              <a:t>use the difference between the output and ground-truth to calculate error gradient in terms of weights W</a:t>
            </a:r>
            <a:r>
              <a:rPr lang="en-US" baseline="-25000" dirty="0"/>
              <a:t>1 </a:t>
            </a:r>
            <a:r>
              <a:rPr lang="en-US" dirty="0"/>
              <a:t>and W</a:t>
            </a:r>
            <a:r>
              <a:rPr lang="en-US" baseline="-25000" dirty="0"/>
              <a:t>2</a:t>
            </a:r>
            <a:r>
              <a:rPr lang="en-US" dirty="0"/>
              <a:t>. </a:t>
            </a:r>
          </a:p>
          <a:p>
            <a:endParaRPr lang="en-US" dirty="0"/>
          </a:p>
          <a:p>
            <a:r>
              <a:rPr lang="en-US" dirty="0"/>
              <a:t>W</a:t>
            </a:r>
            <a:r>
              <a:rPr lang="en-US" baseline="-25000" dirty="0"/>
              <a:t>1 </a:t>
            </a:r>
            <a:r>
              <a:rPr lang="en-US" dirty="0"/>
              <a:t>and W</a:t>
            </a:r>
            <a:r>
              <a:rPr lang="en-US" baseline="-25000" dirty="0"/>
              <a:t>2</a:t>
            </a:r>
            <a:r>
              <a:rPr lang="en-US" dirty="0"/>
              <a:t> can be calculated by gradient descent</a:t>
            </a:r>
          </a:p>
          <a:p>
            <a:endParaRPr lang="en-US" dirty="0"/>
          </a:p>
        </p:txBody>
      </p:sp>
    </p:spTree>
    <p:extLst>
      <p:ext uri="{BB962C8B-B14F-4D97-AF65-F5344CB8AC3E}">
        <p14:creationId xmlns:p14="http://schemas.microsoft.com/office/powerpoint/2010/main" val="277815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AB23-59EE-4261-AF16-E1CA92EFA27C}"/>
              </a:ext>
            </a:extLst>
          </p:cNvPr>
          <p:cNvSpPr>
            <a:spLocks noGrp="1"/>
          </p:cNvSpPr>
          <p:nvPr>
            <p:ph type="title"/>
          </p:nvPr>
        </p:nvSpPr>
        <p:spPr>
          <a:xfrm>
            <a:off x="838200" y="123825"/>
            <a:ext cx="10515600" cy="1325563"/>
          </a:xfrm>
        </p:spPr>
        <p:txBody>
          <a:bodyPr/>
          <a:lstStyle/>
          <a:p>
            <a:r>
              <a:rPr lang="en-US" dirty="0"/>
              <a:t>Training and Evaluation</a:t>
            </a:r>
          </a:p>
        </p:txBody>
      </p:sp>
      <p:sp>
        <p:nvSpPr>
          <p:cNvPr id="3" name="Content Placeholder 2">
            <a:extLst>
              <a:ext uri="{FF2B5EF4-FFF2-40B4-BE49-F238E27FC236}">
                <a16:creationId xmlns:a16="http://schemas.microsoft.com/office/drawing/2014/main" id="{604722F6-9273-4067-829D-980823D5B469}"/>
              </a:ext>
            </a:extLst>
          </p:cNvPr>
          <p:cNvSpPr>
            <a:spLocks noGrp="1"/>
          </p:cNvSpPr>
          <p:nvPr>
            <p:ph idx="1"/>
          </p:nvPr>
        </p:nvSpPr>
        <p:spPr>
          <a:xfrm>
            <a:off x="838200" y="1368425"/>
            <a:ext cx="11125200" cy="5365750"/>
          </a:xfrm>
        </p:spPr>
        <p:txBody>
          <a:bodyPr/>
          <a:lstStyle/>
          <a:p>
            <a:r>
              <a:rPr lang="en-US" dirty="0"/>
              <a:t>Training set</a:t>
            </a:r>
          </a:p>
          <a:p>
            <a:pPr marL="0" indent="0">
              <a:buNone/>
            </a:pPr>
            <a:r>
              <a:rPr lang="en-US" dirty="0"/>
              <a:t>80% training data and a test set</a:t>
            </a:r>
          </a:p>
          <a:p>
            <a:endParaRPr lang="en-US" dirty="0"/>
          </a:p>
          <a:p>
            <a:r>
              <a:rPr lang="en-US" dirty="0"/>
              <a:t>Epoch</a:t>
            </a:r>
          </a:p>
          <a:p>
            <a:pPr marL="0" indent="0">
              <a:buNone/>
            </a:pPr>
            <a:r>
              <a:rPr lang="en-US" dirty="0"/>
              <a:t>The iteration over all the available training set</a:t>
            </a:r>
          </a:p>
          <a:p>
            <a:pPr marL="0" indent="0">
              <a:buNone/>
            </a:pPr>
            <a:endParaRPr lang="en-US" dirty="0"/>
          </a:p>
          <a:p>
            <a:pPr marL="0" indent="0">
              <a:buNone/>
            </a:pPr>
            <a:r>
              <a:rPr lang="en-US" dirty="0"/>
              <a:t>A validation set having 10% of the training data will be used for performance evaluation of CNN after each epoch. </a:t>
            </a:r>
          </a:p>
          <a:p>
            <a:endParaRPr lang="en-US" dirty="0"/>
          </a:p>
          <a:p>
            <a:r>
              <a:rPr lang="en-US" dirty="0"/>
              <a:t>The CNN generalization capacity will be evaluated by the test set not used for training. </a:t>
            </a:r>
          </a:p>
          <a:p>
            <a:pPr marL="0" indent="0">
              <a:buNone/>
            </a:pPr>
            <a:endParaRPr lang="en-US" dirty="0"/>
          </a:p>
        </p:txBody>
      </p:sp>
    </p:spTree>
    <p:extLst>
      <p:ext uri="{BB962C8B-B14F-4D97-AF65-F5344CB8AC3E}">
        <p14:creationId xmlns:p14="http://schemas.microsoft.com/office/powerpoint/2010/main" val="203924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FCB1-0134-4A83-88AA-6B20E2BDBE5C}"/>
              </a:ext>
            </a:extLst>
          </p:cNvPr>
          <p:cNvSpPr>
            <a:spLocks noGrp="1"/>
          </p:cNvSpPr>
          <p:nvPr>
            <p:ph type="title"/>
          </p:nvPr>
        </p:nvSpPr>
        <p:spPr/>
        <p:txBody>
          <a:bodyPr/>
          <a:lstStyle/>
          <a:p>
            <a:r>
              <a:rPr lang="en-US" dirty="0"/>
              <a:t>Overfitting Solutions</a:t>
            </a:r>
          </a:p>
        </p:txBody>
      </p:sp>
      <p:sp>
        <p:nvSpPr>
          <p:cNvPr id="3" name="Content Placeholder 2">
            <a:extLst>
              <a:ext uri="{FF2B5EF4-FFF2-40B4-BE49-F238E27FC236}">
                <a16:creationId xmlns:a16="http://schemas.microsoft.com/office/drawing/2014/main" id="{5C5BCF71-6791-4534-82B1-DDE6C5D25120}"/>
              </a:ext>
            </a:extLst>
          </p:cNvPr>
          <p:cNvSpPr>
            <a:spLocks noGrp="1"/>
          </p:cNvSpPr>
          <p:nvPr>
            <p:ph idx="1"/>
          </p:nvPr>
        </p:nvSpPr>
        <p:spPr/>
        <p:txBody>
          <a:bodyPr/>
          <a:lstStyle/>
          <a:p>
            <a:r>
              <a:rPr lang="en-US" dirty="0"/>
              <a:t>The evaluation with a validation and a testing set</a:t>
            </a:r>
          </a:p>
          <a:p>
            <a:endParaRPr lang="en-US" dirty="0"/>
          </a:p>
          <a:p>
            <a:r>
              <a:rPr lang="en-US" dirty="0"/>
              <a:t>Dropout</a:t>
            </a:r>
          </a:p>
          <a:p>
            <a:pPr marL="0" indent="0">
              <a:buNone/>
            </a:pPr>
            <a:r>
              <a:rPr lang="en-US" dirty="0"/>
              <a:t>Some neurons have a certain chance to be deactivated, which is equivalent to removal from the CNN. </a:t>
            </a:r>
          </a:p>
          <a:p>
            <a:pPr marL="0" indent="0">
              <a:buNone/>
            </a:pPr>
            <a:endParaRPr lang="en-US" dirty="0"/>
          </a:p>
          <a:p>
            <a:pPr marL="0" indent="0">
              <a:buNone/>
            </a:pPr>
            <a:r>
              <a:rPr lang="en-US" dirty="0"/>
              <a:t>This helps improve robustness against weight sensitivity. </a:t>
            </a:r>
          </a:p>
          <a:p>
            <a:pPr marL="0" indent="0">
              <a:buNone/>
            </a:pPr>
            <a:endParaRPr lang="en-US" dirty="0"/>
          </a:p>
        </p:txBody>
      </p:sp>
    </p:spTree>
    <p:extLst>
      <p:ext uri="{BB962C8B-B14F-4D97-AF65-F5344CB8AC3E}">
        <p14:creationId xmlns:p14="http://schemas.microsoft.com/office/powerpoint/2010/main" val="273567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9BA7-EB9F-4E03-A08E-B45CAB1922A4}"/>
              </a:ext>
            </a:extLst>
          </p:cNvPr>
          <p:cNvSpPr>
            <a:spLocks noGrp="1"/>
          </p:cNvSpPr>
          <p:nvPr>
            <p:ph type="title"/>
          </p:nvPr>
        </p:nvSpPr>
        <p:spPr/>
        <p:txBody>
          <a:bodyPr/>
          <a:lstStyle/>
          <a:p>
            <a:r>
              <a:rPr lang="en-US" dirty="0"/>
              <a:t>Visualization in Automatic Diagnostic System</a:t>
            </a:r>
          </a:p>
        </p:txBody>
      </p:sp>
      <p:pic>
        <p:nvPicPr>
          <p:cNvPr id="7" name="Content Placeholder 6">
            <a:extLst>
              <a:ext uri="{FF2B5EF4-FFF2-40B4-BE49-F238E27FC236}">
                <a16:creationId xmlns:a16="http://schemas.microsoft.com/office/drawing/2014/main" id="{8AC06CF1-D9AE-4FD2-9F34-A749DD083E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9850" y="1690688"/>
            <a:ext cx="6972300" cy="990600"/>
          </a:xfrm>
        </p:spPr>
      </p:pic>
      <p:pic>
        <p:nvPicPr>
          <p:cNvPr id="9" name="Picture 8">
            <a:extLst>
              <a:ext uri="{FF2B5EF4-FFF2-40B4-BE49-F238E27FC236}">
                <a16:creationId xmlns:a16="http://schemas.microsoft.com/office/drawing/2014/main" id="{8D4CBB4C-3A69-4A22-976E-F6C62CE8D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3190875"/>
            <a:ext cx="3048000" cy="3105150"/>
          </a:xfrm>
          <a:prstGeom prst="rect">
            <a:avLst/>
          </a:prstGeom>
        </p:spPr>
      </p:pic>
      <p:sp>
        <p:nvSpPr>
          <p:cNvPr id="10" name="TextBox 9">
            <a:extLst>
              <a:ext uri="{FF2B5EF4-FFF2-40B4-BE49-F238E27FC236}">
                <a16:creationId xmlns:a16="http://schemas.microsoft.com/office/drawing/2014/main" id="{02D81108-183F-4400-82DD-9966E04A8A94}"/>
              </a:ext>
            </a:extLst>
          </p:cNvPr>
          <p:cNvSpPr txBox="1"/>
          <p:nvPr/>
        </p:nvSpPr>
        <p:spPr>
          <a:xfrm>
            <a:off x="5991225" y="3543300"/>
            <a:ext cx="5686425" cy="1754326"/>
          </a:xfrm>
          <a:prstGeom prst="rect">
            <a:avLst/>
          </a:prstGeom>
          <a:noFill/>
        </p:spPr>
        <p:txBody>
          <a:bodyPr wrap="square" rtlCol="0">
            <a:spAutoFit/>
          </a:bodyPr>
          <a:lstStyle/>
          <a:p>
            <a:r>
              <a:rPr lang="en-US" dirty="0"/>
              <a:t>E</a:t>
            </a:r>
            <a:r>
              <a:rPr lang="en-US" altLang="zh-CN" dirty="0"/>
              <a:t>ach tile has a probability of color related to the control class. </a:t>
            </a:r>
          </a:p>
          <a:p>
            <a:endParaRPr lang="en-US" dirty="0"/>
          </a:p>
          <a:p>
            <a:r>
              <a:rPr lang="en-US" dirty="0"/>
              <a:t>In this example, 95.7% of the patches are classified to the control in the image. It also tracks the evolution of a patient and can tell if a treatment is effective or not. </a:t>
            </a:r>
          </a:p>
        </p:txBody>
      </p:sp>
    </p:spTree>
    <p:extLst>
      <p:ext uri="{BB962C8B-B14F-4D97-AF65-F5344CB8AC3E}">
        <p14:creationId xmlns:p14="http://schemas.microsoft.com/office/powerpoint/2010/main" val="176813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364D-3548-4CD2-A25D-DBF6E699684D}"/>
              </a:ext>
            </a:extLst>
          </p:cNvPr>
          <p:cNvSpPr>
            <a:spLocks noGrp="1"/>
          </p:cNvSpPr>
          <p:nvPr>
            <p:ph type="title"/>
          </p:nvPr>
        </p:nvSpPr>
        <p:spPr>
          <a:xfrm>
            <a:off x="838200" y="88900"/>
            <a:ext cx="10515600" cy="1325563"/>
          </a:xfrm>
        </p:spPr>
        <p:txBody>
          <a:bodyPr/>
          <a:lstStyle/>
          <a:p>
            <a:r>
              <a:rPr lang="en-US" dirty="0"/>
              <a:t>the Proposed CAD System</a:t>
            </a:r>
          </a:p>
        </p:txBody>
      </p:sp>
      <p:pic>
        <p:nvPicPr>
          <p:cNvPr id="4" name="Content Placeholder 6">
            <a:extLst>
              <a:ext uri="{FF2B5EF4-FFF2-40B4-BE49-F238E27FC236}">
                <a16:creationId xmlns:a16="http://schemas.microsoft.com/office/drawing/2014/main" id="{75D9D9EE-E400-44F1-BCBB-1A354C8438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05694"/>
            <a:ext cx="6972300" cy="990600"/>
          </a:xfrm>
        </p:spPr>
      </p:pic>
      <p:sp>
        <p:nvSpPr>
          <p:cNvPr id="5" name="TextBox 4">
            <a:extLst>
              <a:ext uri="{FF2B5EF4-FFF2-40B4-BE49-F238E27FC236}">
                <a16:creationId xmlns:a16="http://schemas.microsoft.com/office/drawing/2014/main" id="{F0BFBA6C-F604-4CC1-B22A-6D1E1667AF15}"/>
              </a:ext>
            </a:extLst>
          </p:cNvPr>
          <p:cNvSpPr txBox="1"/>
          <p:nvPr/>
        </p:nvSpPr>
        <p:spPr>
          <a:xfrm>
            <a:off x="838200" y="2239169"/>
            <a:ext cx="9944100" cy="4801314"/>
          </a:xfrm>
          <a:prstGeom prst="rect">
            <a:avLst/>
          </a:prstGeom>
          <a:noFill/>
        </p:spPr>
        <p:txBody>
          <a:bodyPr wrap="square" rtlCol="0">
            <a:spAutoFit/>
          </a:bodyPr>
          <a:lstStyle/>
          <a:p>
            <a:r>
              <a:rPr lang="en-US" dirty="0"/>
              <a:t>Module 1</a:t>
            </a:r>
          </a:p>
          <a:p>
            <a:r>
              <a:rPr lang="en-US" dirty="0"/>
              <a:t>Input: a full image</a:t>
            </a:r>
          </a:p>
          <a:p>
            <a:r>
              <a:rPr lang="en-US" dirty="0"/>
              <a:t>Output: non-overlapping patches of 64x64 pixel size</a:t>
            </a:r>
          </a:p>
          <a:p>
            <a:endParaRPr lang="en-US" dirty="0"/>
          </a:p>
          <a:p>
            <a:r>
              <a:rPr lang="en-US" dirty="0"/>
              <a:t>Module 2</a:t>
            </a:r>
          </a:p>
          <a:p>
            <a:r>
              <a:rPr lang="en-US" dirty="0"/>
              <a:t>Formed by CNN classification model </a:t>
            </a:r>
          </a:p>
          <a:p>
            <a:r>
              <a:rPr lang="en-US" dirty="0"/>
              <a:t>Input: patches from Module 1</a:t>
            </a:r>
          </a:p>
          <a:p>
            <a:r>
              <a:rPr lang="en-US" dirty="0"/>
              <a:t>Output: prediction of each patch</a:t>
            </a:r>
          </a:p>
          <a:p>
            <a:endParaRPr lang="en-US" dirty="0"/>
          </a:p>
          <a:p>
            <a:r>
              <a:rPr lang="en-US" dirty="0"/>
              <a:t>Module 3</a:t>
            </a:r>
          </a:p>
          <a:p>
            <a:r>
              <a:rPr lang="en-US" dirty="0"/>
              <a:t>Input: local decisions for each patch</a:t>
            </a:r>
          </a:p>
          <a:p>
            <a:r>
              <a:rPr lang="en-US" dirty="0"/>
              <a:t>Output: a global decision for majority voting </a:t>
            </a:r>
          </a:p>
          <a:p>
            <a:endParaRPr lang="en-US" dirty="0"/>
          </a:p>
          <a:p>
            <a:r>
              <a:rPr lang="en-US" dirty="0"/>
              <a:t>Module 4</a:t>
            </a:r>
          </a:p>
          <a:p>
            <a:r>
              <a:rPr lang="en-US" dirty="0"/>
              <a:t>visualizes the input image, the decision for each patch represented in a color code, and the overall decision of the system</a:t>
            </a:r>
          </a:p>
          <a:p>
            <a:r>
              <a:rPr lang="en-US" dirty="0"/>
              <a:t> </a:t>
            </a:r>
          </a:p>
        </p:txBody>
      </p:sp>
    </p:spTree>
    <p:extLst>
      <p:ext uri="{BB962C8B-B14F-4D97-AF65-F5344CB8AC3E}">
        <p14:creationId xmlns:p14="http://schemas.microsoft.com/office/powerpoint/2010/main" val="182995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80FA-EE01-4653-9C6C-A67A3C44934B}"/>
              </a:ext>
            </a:extLst>
          </p:cNvPr>
          <p:cNvSpPr>
            <a:spLocks noGrp="1"/>
          </p:cNvSpPr>
          <p:nvPr>
            <p:ph type="title"/>
          </p:nvPr>
        </p:nvSpPr>
        <p:spPr/>
        <p:txBody>
          <a:bodyPr/>
          <a:lstStyle/>
          <a:p>
            <a:r>
              <a:rPr lang="en-US" dirty="0"/>
              <a:t>Proposed CNN Architecture in Detail</a:t>
            </a:r>
          </a:p>
        </p:txBody>
      </p:sp>
      <p:pic>
        <p:nvPicPr>
          <p:cNvPr id="5" name="Content Placeholder 4">
            <a:extLst>
              <a:ext uri="{FF2B5EF4-FFF2-40B4-BE49-F238E27FC236}">
                <a16:creationId xmlns:a16="http://schemas.microsoft.com/office/drawing/2014/main" id="{047B8EAF-B65E-4F90-888B-530BB1F216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225" y="1690688"/>
            <a:ext cx="6934200" cy="1123950"/>
          </a:xfrm>
        </p:spPr>
      </p:pic>
      <p:pic>
        <p:nvPicPr>
          <p:cNvPr id="7" name="Picture 6">
            <a:extLst>
              <a:ext uri="{FF2B5EF4-FFF2-40B4-BE49-F238E27FC236}">
                <a16:creationId xmlns:a16="http://schemas.microsoft.com/office/drawing/2014/main" id="{0154F252-723D-486C-87D7-0A9C2EAAB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221832"/>
            <a:ext cx="6343650" cy="3048000"/>
          </a:xfrm>
          <a:prstGeom prst="rect">
            <a:avLst/>
          </a:prstGeom>
        </p:spPr>
      </p:pic>
    </p:spTree>
    <p:extLst>
      <p:ext uri="{BB962C8B-B14F-4D97-AF65-F5344CB8AC3E}">
        <p14:creationId xmlns:p14="http://schemas.microsoft.com/office/powerpoint/2010/main" val="100334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2FA5-DB73-4EE1-BC99-35EB17E2D07D}"/>
              </a:ext>
            </a:extLst>
          </p:cNvPr>
          <p:cNvSpPr>
            <a:spLocks noGrp="1"/>
          </p:cNvSpPr>
          <p:nvPr>
            <p:ph type="title"/>
          </p:nvPr>
        </p:nvSpPr>
        <p:spPr/>
        <p:txBody>
          <a:bodyPr/>
          <a:lstStyle/>
          <a:p>
            <a:r>
              <a:rPr lang="en-US" dirty="0"/>
              <a:t>Variables</a:t>
            </a:r>
          </a:p>
        </p:txBody>
      </p:sp>
      <p:sp>
        <p:nvSpPr>
          <p:cNvPr id="3" name="Content Placeholder 2">
            <a:extLst>
              <a:ext uri="{FF2B5EF4-FFF2-40B4-BE49-F238E27FC236}">
                <a16:creationId xmlns:a16="http://schemas.microsoft.com/office/drawing/2014/main" id="{1EC12A4F-3C29-4436-9663-BC958D48E89F}"/>
              </a:ext>
            </a:extLst>
          </p:cNvPr>
          <p:cNvSpPr>
            <a:spLocks noGrp="1"/>
          </p:cNvSpPr>
          <p:nvPr>
            <p:ph idx="1"/>
          </p:nvPr>
        </p:nvSpPr>
        <p:spPr>
          <a:xfrm>
            <a:off x="838200" y="1825625"/>
            <a:ext cx="10972800" cy="4308475"/>
          </a:xfrm>
        </p:spPr>
        <p:txBody>
          <a:bodyPr>
            <a:normAutofit lnSpcReduction="10000"/>
          </a:bodyPr>
          <a:lstStyle/>
          <a:p>
            <a:r>
              <a:rPr lang="en-US" dirty="0"/>
              <a:t>Size of the network (with small/large number of convolution kernels)</a:t>
            </a:r>
          </a:p>
          <a:p>
            <a:endParaRPr lang="en-US" dirty="0"/>
          </a:p>
          <a:p>
            <a:r>
              <a:rPr lang="en-US" dirty="0"/>
              <a:t>Abstraction level (with increasing/decreasing sizes of the subsequent layers of the CNN)</a:t>
            </a:r>
          </a:p>
          <a:p>
            <a:endParaRPr lang="en-US" dirty="0"/>
          </a:p>
          <a:p>
            <a:r>
              <a:rPr lang="en-US" dirty="0"/>
              <a:t>Empirically, small CNNs with decreasing feature numbers win out.</a:t>
            </a:r>
          </a:p>
          <a:p>
            <a:endParaRPr lang="en-US" dirty="0"/>
          </a:p>
          <a:p>
            <a:r>
              <a:rPr lang="en-US" dirty="0"/>
              <a:t>There’s a diminishing return. Many low level features are learned in first level, while few high level features are learned in subsequent levels.</a:t>
            </a:r>
          </a:p>
        </p:txBody>
      </p:sp>
    </p:spTree>
    <p:extLst>
      <p:ext uri="{BB962C8B-B14F-4D97-AF65-F5344CB8AC3E}">
        <p14:creationId xmlns:p14="http://schemas.microsoft.com/office/powerpoint/2010/main" val="2106892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325B11F3-181C-46A4-A76F-53EC9CEEC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425" y="753269"/>
            <a:ext cx="6934200" cy="1123950"/>
          </a:xfrm>
        </p:spPr>
      </p:pic>
      <p:sp>
        <p:nvSpPr>
          <p:cNvPr id="5" name="TextBox 4">
            <a:extLst>
              <a:ext uri="{FF2B5EF4-FFF2-40B4-BE49-F238E27FC236}">
                <a16:creationId xmlns:a16="http://schemas.microsoft.com/office/drawing/2014/main" id="{C0131468-AE4A-465B-85A0-EFC5D443F1DB}"/>
              </a:ext>
            </a:extLst>
          </p:cNvPr>
          <p:cNvSpPr txBox="1"/>
          <p:nvPr/>
        </p:nvSpPr>
        <p:spPr>
          <a:xfrm>
            <a:off x="1181100" y="2362200"/>
            <a:ext cx="10344150" cy="3416320"/>
          </a:xfrm>
          <a:prstGeom prst="rect">
            <a:avLst/>
          </a:prstGeom>
          <a:noFill/>
        </p:spPr>
        <p:txBody>
          <a:bodyPr wrap="square" rtlCol="0">
            <a:spAutoFit/>
          </a:bodyPr>
          <a:lstStyle/>
          <a:p>
            <a:r>
              <a:rPr lang="en-US" dirty="0"/>
              <a:t>Normalization: to have 0 mean and unit variance. It prevents premature convergence and facilitates gradient descent process. Implemented in Convolutional Layer 1, 3 and 5. </a:t>
            </a:r>
          </a:p>
          <a:p>
            <a:endParaRPr lang="en-US" dirty="0"/>
          </a:p>
          <a:p>
            <a:r>
              <a:rPr lang="en-US" dirty="0"/>
              <a:t>Max pooling layers: Lead to size reduction with a stride of 2. Correspond to Layer 2, 4 and 6. </a:t>
            </a:r>
          </a:p>
          <a:p>
            <a:endParaRPr lang="en-US" dirty="0"/>
          </a:p>
          <a:p>
            <a:r>
              <a:rPr lang="en-US" dirty="0"/>
              <a:t>Fully connected layers: implemented for classification. Correspond to Layer 7 and 8. </a:t>
            </a:r>
          </a:p>
          <a:p>
            <a:endParaRPr lang="en-US" dirty="0"/>
          </a:p>
          <a:p>
            <a:r>
              <a:rPr lang="en-US" dirty="0"/>
              <a:t>Layer 7: has 150 neurons, also followed by a </a:t>
            </a:r>
            <a:r>
              <a:rPr lang="en-US" dirty="0" err="1"/>
              <a:t>ReLU</a:t>
            </a:r>
            <a:r>
              <a:rPr lang="en-US" dirty="0"/>
              <a:t> activation function trained with a dropout mechanism with probability 0.5.</a:t>
            </a:r>
          </a:p>
          <a:p>
            <a:endParaRPr lang="en-US" dirty="0"/>
          </a:p>
          <a:p>
            <a:r>
              <a:rPr lang="en-US" dirty="0"/>
              <a:t>Layer 8: has 2 neurons whose output is truncated into a single binary output by a sigmoid activation function to provide the final classification.</a:t>
            </a:r>
          </a:p>
        </p:txBody>
      </p:sp>
    </p:spTree>
    <p:extLst>
      <p:ext uri="{BB962C8B-B14F-4D97-AF65-F5344CB8AC3E}">
        <p14:creationId xmlns:p14="http://schemas.microsoft.com/office/powerpoint/2010/main" val="42771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8AB7-53AF-41D8-B6EC-B406EA35A38A}"/>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1107882C-C1AC-48F6-B9A2-43D611203DE9}"/>
              </a:ext>
            </a:extLst>
          </p:cNvPr>
          <p:cNvSpPr>
            <a:spLocks noGrp="1"/>
          </p:cNvSpPr>
          <p:nvPr>
            <p:ph idx="1"/>
          </p:nvPr>
        </p:nvSpPr>
        <p:spPr>
          <a:xfrm>
            <a:off x="338138" y="1562100"/>
            <a:ext cx="11515724" cy="5159375"/>
          </a:xfrm>
        </p:spPr>
        <p:txBody>
          <a:bodyPr>
            <a:normAutofit/>
          </a:bodyPr>
          <a:lstStyle/>
          <a:p>
            <a:r>
              <a:rPr lang="en-US" dirty="0"/>
              <a:t>A </a:t>
            </a:r>
            <a:r>
              <a:rPr lang="en-US" dirty="0">
                <a:solidFill>
                  <a:srgbClr val="FF0000"/>
                </a:solidFill>
              </a:rPr>
              <a:t>challenge</a:t>
            </a:r>
            <a:r>
              <a:rPr lang="en-US" dirty="0"/>
              <a:t> of machine learning to </a:t>
            </a:r>
            <a:r>
              <a:rPr lang="en-US" dirty="0">
                <a:solidFill>
                  <a:srgbClr val="FF0000"/>
                </a:solidFill>
              </a:rPr>
              <a:t>diagnose rare diseases</a:t>
            </a:r>
            <a:r>
              <a:rPr lang="en-US" dirty="0"/>
              <a:t>:</a:t>
            </a:r>
          </a:p>
          <a:p>
            <a:pPr marL="0" indent="0">
              <a:buNone/>
            </a:pPr>
            <a:r>
              <a:rPr lang="en-US" dirty="0">
                <a:solidFill>
                  <a:srgbClr val="FF0000"/>
                </a:solidFill>
              </a:rPr>
              <a:t>Lack of data</a:t>
            </a:r>
          </a:p>
          <a:p>
            <a:pPr marL="0" indent="0">
              <a:buNone/>
            </a:pPr>
            <a:endParaRPr lang="en-US" dirty="0"/>
          </a:p>
          <a:p>
            <a:r>
              <a:rPr lang="en-US" dirty="0"/>
              <a:t>The paper proposed </a:t>
            </a:r>
            <a:r>
              <a:rPr lang="en-US" dirty="0">
                <a:solidFill>
                  <a:srgbClr val="FF0000"/>
                </a:solidFill>
              </a:rPr>
              <a:t>a solution</a:t>
            </a:r>
            <a:r>
              <a:rPr lang="en-US" dirty="0"/>
              <a:t> for this issue:</a:t>
            </a:r>
          </a:p>
          <a:p>
            <a:pPr marL="0" indent="0">
              <a:buNone/>
            </a:pPr>
            <a:r>
              <a:rPr lang="en-US" dirty="0"/>
              <a:t>Use Computer Aided Diagnosis (</a:t>
            </a:r>
            <a:r>
              <a:rPr lang="en-US" dirty="0">
                <a:solidFill>
                  <a:srgbClr val="FF0000"/>
                </a:solidFill>
              </a:rPr>
              <a:t>CAD</a:t>
            </a:r>
            <a:r>
              <a:rPr lang="en-US" dirty="0"/>
              <a:t>) and Convolutional Neural Network (</a:t>
            </a:r>
            <a:r>
              <a:rPr lang="en-US" dirty="0">
                <a:solidFill>
                  <a:srgbClr val="FF0000"/>
                </a:solidFill>
              </a:rPr>
              <a:t>CNN</a:t>
            </a:r>
            <a:r>
              <a:rPr lang="en-US" dirty="0"/>
              <a:t>) to </a:t>
            </a:r>
            <a:r>
              <a:rPr lang="en-US" dirty="0">
                <a:solidFill>
                  <a:srgbClr val="FF0000"/>
                </a:solidFill>
              </a:rPr>
              <a:t>classify</a:t>
            </a:r>
            <a:r>
              <a:rPr lang="en-US" dirty="0"/>
              <a:t> for non-overlapping patches tilting the confocal microscopy input images related to low-prevalence, congenital muscular dystrophies</a:t>
            </a:r>
          </a:p>
          <a:p>
            <a:pPr marL="0" indent="0">
              <a:buNone/>
            </a:pPr>
            <a:endParaRPr lang="en-US" dirty="0"/>
          </a:p>
          <a:p>
            <a:r>
              <a:rPr lang="en-US" dirty="0"/>
              <a:t>Can generate a </a:t>
            </a:r>
            <a:r>
              <a:rPr lang="en-US" dirty="0">
                <a:solidFill>
                  <a:srgbClr val="FF0000"/>
                </a:solidFill>
              </a:rPr>
              <a:t>summarized decision from individual decision </a:t>
            </a:r>
            <a:r>
              <a:rPr lang="en-US" dirty="0"/>
              <a:t>from each image patch</a:t>
            </a:r>
          </a:p>
          <a:p>
            <a:pPr marL="0" indent="0">
              <a:buNone/>
            </a:pPr>
            <a:endParaRPr lang="en-US" dirty="0"/>
          </a:p>
          <a:p>
            <a:endParaRPr lang="en-US" dirty="0"/>
          </a:p>
        </p:txBody>
      </p:sp>
    </p:spTree>
    <p:extLst>
      <p:ext uri="{BB962C8B-B14F-4D97-AF65-F5344CB8AC3E}">
        <p14:creationId xmlns:p14="http://schemas.microsoft.com/office/powerpoint/2010/main" val="3352044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solidFill>
                  <a:srgbClr val="FF0000"/>
                </a:solidFill>
              </a:rPr>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146981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2E02-D7C7-4DB8-973E-E58972C9431B}"/>
              </a:ext>
            </a:extLst>
          </p:cNvPr>
          <p:cNvSpPr>
            <a:spLocks noGrp="1"/>
          </p:cNvSpPr>
          <p:nvPr>
            <p:ph type="title"/>
          </p:nvPr>
        </p:nvSpPr>
        <p:spPr>
          <a:xfrm>
            <a:off x="838200" y="174625"/>
            <a:ext cx="10515600" cy="1325563"/>
          </a:xfrm>
        </p:spPr>
        <p:txBody>
          <a:bodyPr/>
          <a:lstStyle/>
          <a:p>
            <a:r>
              <a:rPr lang="en-US" dirty="0"/>
              <a:t>Data acquisition and enhancement</a:t>
            </a:r>
          </a:p>
        </p:txBody>
      </p:sp>
      <p:sp>
        <p:nvSpPr>
          <p:cNvPr id="3" name="Content Placeholder 2">
            <a:extLst>
              <a:ext uri="{FF2B5EF4-FFF2-40B4-BE49-F238E27FC236}">
                <a16:creationId xmlns:a16="http://schemas.microsoft.com/office/drawing/2014/main" id="{E62C9762-40ED-4EE2-A72D-534B28AA9457}"/>
              </a:ext>
            </a:extLst>
          </p:cNvPr>
          <p:cNvSpPr>
            <a:spLocks noGrp="1"/>
          </p:cNvSpPr>
          <p:nvPr>
            <p:ph idx="1"/>
          </p:nvPr>
        </p:nvSpPr>
        <p:spPr>
          <a:xfrm>
            <a:off x="838200" y="1362074"/>
            <a:ext cx="11182350" cy="5229225"/>
          </a:xfrm>
        </p:spPr>
        <p:txBody>
          <a:bodyPr>
            <a:normAutofit fontScale="70000" lnSpcReduction="20000"/>
          </a:bodyPr>
          <a:lstStyle/>
          <a:p>
            <a:r>
              <a:rPr lang="en-US" dirty="0"/>
              <a:t>Samples</a:t>
            </a:r>
          </a:p>
          <a:p>
            <a:pPr marL="0" indent="0">
              <a:buNone/>
            </a:pPr>
            <a:r>
              <a:rPr lang="en-US" dirty="0"/>
              <a:t>from patients with aged-matched controls.</a:t>
            </a:r>
          </a:p>
          <a:p>
            <a:pPr marL="0" indent="0">
              <a:buNone/>
            </a:pPr>
            <a:endParaRPr lang="en-US" dirty="0"/>
          </a:p>
          <a:p>
            <a:r>
              <a:rPr lang="en-US" dirty="0"/>
              <a:t>Primary fibroblasts cultures</a:t>
            </a:r>
          </a:p>
          <a:p>
            <a:pPr marL="0" indent="0">
              <a:buNone/>
            </a:pPr>
            <a:r>
              <a:rPr lang="en-US" dirty="0"/>
              <a:t>Standard procedures</a:t>
            </a:r>
            <a:r>
              <a:rPr lang="en-US" baseline="30000" dirty="0"/>
              <a:t>7</a:t>
            </a:r>
            <a:endParaRPr lang="en-US" dirty="0"/>
          </a:p>
          <a:p>
            <a:pPr marL="0" indent="0">
              <a:buNone/>
            </a:pPr>
            <a:endParaRPr lang="en-US" dirty="0"/>
          </a:p>
          <a:p>
            <a:r>
              <a:rPr lang="en-US" dirty="0"/>
              <a:t>Confluent fibroblasts</a:t>
            </a:r>
          </a:p>
          <a:p>
            <a:pPr marL="0" indent="0">
              <a:buNone/>
            </a:pPr>
            <a:r>
              <a:rPr lang="en-US" dirty="0"/>
              <a:t>treated with 25 g/mL of L-ascorbic acid phosphate magnesium (Wako</a:t>
            </a:r>
          </a:p>
          <a:p>
            <a:r>
              <a:rPr lang="en-US" dirty="0"/>
              <a:t>Chemicals GmbH, Neuss, Germany) for 24 hours.</a:t>
            </a:r>
          </a:p>
          <a:p>
            <a:endParaRPr lang="en-US" dirty="0"/>
          </a:p>
          <a:p>
            <a:r>
              <a:rPr lang="en-US" dirty="0"/>
              <a:t>Collagen VI</a:t>
            </a:r>
          </a:p>
          <a:p>
            <a:pPr marL="0" indent="0">
              <a:buNone/>
            </a:pPr>
            <a:r>
              <a:rPr lang="en-US" dirty="0"/>
              <a:t>detected by indirect immuno</a:t>
            </a:r>
            <a:r>
              <a:rPr lang="en-US" altLang="zh-CN" dirty="0"/>
              <a:t>fl</a:t>
            </a:r>
            <a:r>
              <a:rPr lang="en-US" dirty="0"/>
              <a:t>uorescence using a monoclonal antibody (MAB1944, Merck, Germany)</a:t>
            </a:r>
          </a:p>
          <a:p>
            <a:pPr marL="0" indent="0">
              <a:buNone/>
            </a:pPr>
            <a:endParaRPr lang="en-US" dirty="0"/>
          </a:p>
          <a:p>
            <a:r>
              <a:rPr lang="en-US" dirty="0"/>
              <a:t>fibroblast nuclei</a:t>
            </a:r>
          </a:p>
          <a:p>
            <a:pPr marL="0" indent="0">
              <a:buNone/>
            </a:pPr>
            <a:r>
              <a:rPr lang="en-US" dirty="0"/>
              <a:t>stained using 4,6-diamidino-2-phenylindole (Sigma Chemical, St. Louis, USA).</a:t>
            </a:r>
          </a:p>
        </p:txBody>
      </p:sp>
    </p:spTree>
    <p:extLst>
      <p:ext uri="{BB962C8B-B14F-4D97-AF65-F5344CB8AC3E}">
        <p14:creationId xmlns:p14="http://schemas.microsoft.com/office/powerpoint/2010/main" val="1531792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E1786-0208-4CCF-AFB4-5407F6025E01}"/>
              </a:ext>
            </a:extLst>
          </p:cNvPr>
          <p:cNvSpPr>
            <a:spLocks noGrp="1"/>
          </p:cNvSpPr>
          <p:nvPr>
            <p:ph idx="1"/>
          </p:nvPr>
        </p:nvSpPr>
        <p:spPr>
          <a:xfrm>
            <a:off x="352425" y="333375"/>
            <a:ext cx="11639549" cy="5843588"/>
          </a:xfrm>
        </p:spPr>
        <p:txBody>
          <a:bodyPr>
            <a:normAutofit fontScale="77500" lnSpcReduction="20000"/>
          </a:bodyPr>
          <a:lstStyle/>
          <a:p>
            <a:r>
              <a:rPr lang="en-US" dirty="0"/>
              <a:t>Images:</a:t>
            </a:r>
          </a:p>
          <a:p>
            <a:pPr marL="0" indent="0">
              <a:buNone/>
            </a:pPr>
            <a:r>
              <a:rPr lang="en-US" dirty="0"/>
              <a:t>a Leica TCS SP8 X White Light Laser confocal microscope with hybrid</a:t>
            </a:r>
          </a:p>
          <a:p>
            <a:pPr marL="0" indent="0">
              <a:buNone/>
            </a:pPr>
            <a:r>
              <a:rPr lang="en-US" dirty="0"/>
              <a:t>spectral detectors (Leica Microsystems, </a:t>
            </a:r>
            <a:r>
              <a:rPr lang="en-US" dirty="0" err="1"/>
              <a:t>Wetzlar</a:t>
            </a:r>
            <a:r>
              <a:rPr lang="en-US" dirty="0"/>
              <a:t>, Germany).</a:t>
            </a:r>
          </a:p>
          <a:p>
            <a:pPr marL="0" indent="0">
              <a:buNone/>
            </a:pPr>
            <a:endParaRPr lang="en-US" dirty="0"/>
          </a:p>
          <a:p>
            <a:r>
              <a:rPr lang="en-US" dirty="0"/>
              <a:t>Collagen VI</a:t>
            </a:r>
          </a:p>
          <a:p>
            <a:pPr marL="0" indent="0">
              <a:buNone/>
            </a:pPr>
            <a:r>
              <a:rPr lang="en-US" dirty="0"/>
              <a:t>Excited with an argon laser (488 nm) and detected in the 500-560 nm and nuclei were excited with a blue diode laser (405 nm) and detected in the 420-460 nm.</a:t>
            </a:r>
          </a:p>
          <a:p>
            <a:pPr marL="0" indent="0">
              <a:buNone/>
            </a:pPr>
            <a:endParaRPr lang="en-US" dirty="0"/>
          </a:p>
          <a:p>
            <a:r>
              <a:rPr lang="en-US" dirty="0"/>
              <a:t>Sequential acquisition settings</a:t>
            </a:r>
          </a:p>
          <a:p>
            <a:pPr marL="0" indent="0">
              <a:buNone/>
            </a:pPr>
            <a:r>
              <a:rPr lang="en-US" dirty="0"/>
              <a:t>used to avoid inter-channel cross-talk.</a:t>
            </a:r>
          </a:p>
          <a:p>
            <a:endParaRPr lang="en-US" dirty="0"/>
          </a:p>
          <a:p>
            <a:r>
              <a:rPr lang="en-US" dirty="0"/>
              <a:t>Enhanced data scheme </a:t>
            </a:r>
          </a:p>
          <a:p>
            <a:pPr marL="0" indent="0">
              <a:buNone/>
            </a:pPr>
            <a:r>
              <a:rPr lang="en-US" dirty="0"/>
              <a:t>From other’s enlightment</a:t>
            </a:r>
            <a:r>
              <a:rPr lang="en-US" baseline="30000" dirty="0"/>
              <a:t>8</a:t>
            </a:r>
          </a:p>
          <a:p>
            <a:pPr marL="0" indent="0">
              <a:buNone/>
            </a:pPr>
            <a:endParaRPr lang="en-US" baseline="30000" dirty="0"/>
          </a:p>
          <a:p>
            <a:r>
              <a:rPr lang="en-US" dirty="0"/>
              <a:t>Data augmentation</a:t>
            </a:r>
          </a:p>
          <a:p>
            <a:pPr marL="0" indent="0">
              <a:buNone/>
            </a:pPr>
            <a:r>
              <a:rPr lang="en-US" dirty="0"/>
              <a:t>Split a full image into many small, non-overlapping patches which serve as an independent CNN model input individually</a:t>
            </a:r>
          </a:p>
          <a:p>
            <a:pPr marL="0" indent="0">
              <a:buNone/>
            </a:pPr>
            <a:endParaRPr lang="en-US" dirty="0"/>
          </a:p>
        </p:txBody>
      </p:sp>
    </p:spTree>
    <p:extLst>
      <p:ext uri="{BB962C8B-B14F-4D97-AF65-F5344CB8AC3E}">
        <p14:creationId xmlns:p14="http://schemas.microsoft.com/office/powerpoint/2010/main" val="156653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30AD-7CD8-4178-825B-4CDDFB80B480}"/>
              </a:ext>
            </a:extLst>
          </p:cNvPr>
          <p:cNvSpPr>
            <a:spLocks noGrp="1"/>
          </p:cNvSpPr>
          <p:nvPr>
            <p:ph type="title"/>
          </p:nvPr>
        </p:nvSpPr>
        <p:spPr/>
        <p:txBody>
          <a:bodyPr/>
          <a:lstStyle/>
          <a:p>
            <a:r>
              <a:rPr lang="en-US" dirty="0"/>
              <a:t>Input image volume</a:t>
            </a:r>
          </a:p>
        </p:txBody>
      </p:sp>
      <p:sp>
        <p:nvSpPr>
          <p:cNvPr id="3" name="Content Placeholder 2">
            <a:extLst>
              <a:ext uri="{FF2B5EF4-FFF2-40B4-BE49-F238E27FC236}">
                <a16:creationId xmlns:a16="http://schemas.microsoft.com/office/drawing/2014/main" id="{B8540F7E-E473-4D76-8F05-7407F207D7EA}"/>
              </a:ext>
            </a:extLst>
          </p:cNvPr>
          <p:cNvSpPr>
            <a:spLocks noGrp="1"/>
          </p:cNvSpPr>
          <p:nvPr>
            <p:ph idx="1"/>
          </p:nvPr>
        </p:nvSpPr>
        <p:spPr>
          <a:xfrm>
            <a:off x="838200" y="1825625"/>
            <a:ext cx="11125200" cy="4508500"/>
          </a:xfrm>
        </p:spPr>
        <p:txBody>
          <a:bodyPr>
            <a:normAutofit fontScale="92500"/>
          </a:bodyPr>
          <a:lstStyle/>
          <a:p>
            <a:pPr marL="0" indent="0">
              <a:buNone/>
            </a:pPr>
            <a:r>
              <a:rPr lang="en-US" dirty="0"/>
              <a:t>1024x1024</a:t>
            </a:r>
          </a:p>
          <a:p>
            <a:pPr marL="0" indent="0">
              <a:buNone/>
            </a:pPr>
            <a:endParaRPr lang="en-US" dirty="0"/>
          </a:p>
          <a:p>
            <a:pPr marL="0" indent="0">
              <a:buNone/>
            </a:pPr>
            <a:r>
              <a:rPr lang="en-US" dirty="0"/>
              <a:t>256 patches per image</a:t>
            </a:r>
          </a:p>
          <a:p>
            <a:pPr marL="0" indent="0">
              <a:buNone/>
            </a:pPr>
            <a:endParaRPr lang="en-US" dirty="0"/>
          </a:p>
          <a:p>
            <a:pPr marL="0" indent="0">
              <a:buNone/>
            </a:pPr>
            <a:r>
              <a:rPr lang="en-US" dirty="0"/>
              <a:t>(8 variation for each patch) 90, 180, 270 and 360 degree rotation + horizontal flip</a:t>
            </a:r>
          </a:p>
          <a:p>
            <a:pPr marL="0" indent="0">
              <a:buNone/>
            </a:pPr>
            <a:endParaRPr lang="en-US" dirty="0"/>
          </a:p>
          <a:p>
            <a:pPr marL="0" indent="0">
              <a:buNone/>
            </a:pPr>
            <a:r>
              <a:rPr lang="en-US" dirty="0"/>
              <a:t>Each input generates 2048 training inputs</a:t>
            </a:r>
          </a:p>
          <a:p>
            <a:pPr marL="0" indent="0">
              <a:buNone/>
            </a:pPr>
            <a:endParaRPr lang="en-US" dirty="0"/>
          </a:p>
          <a:p>
            <a:pPr marL="0" indent="0">
              <a:buNone/>
            </a:pPr>
            <a:r>
              <a:rPr lang="en-US" dirty="0"/>
              <a:t>Overall 56320 and 14336 patches, excluding the rotated and mirrored patches.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2962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2B2B-D6F7-491D-8BEB-A8FE44491463}"/>
              </a:ext>
            </a:extLst>
          </p:cNvPr>
          <p:cNvSpPr>
            <a:spLocks noGrp="1"/>
          </p:cNvSpPr>
          <p:nvPr>
            <p:ph type="title"/>
          </p:nvPr>
        </p:nvSpPr>
        <p:spPr>
          <a:xfrm>
            <a:off x="838199" y="127794"/>
            <a:ext cx="11058525" cy="1520825"/>
          </a:xfrm>
        </p:spPr>
        <p:txBody>
          <a:bodyPr/>
          <a:lstStyle/>
          <a:p>
            <a:r>
              <a:rPr lang="en-US" dirty="0"/>
              <a:t>Confusion matrix of the test set (64x64 patches)</a:t>
            </a:r>
          </a:p>
        </p:txBody>
      </p:sp>
      <p:pic>
        <p:nvPicPr>
          <p:cNvPr id="5" name="Content Placeholder 4">
            <a:extLst>
              <a:ext uri="{FF2B5EF4-FFF2-40B4-BE49-F238E27FC236}">
                <a16:creationId xmlns:a16="http://schemas.microsoft.com/office/drawing/2014/main" id="{18A76474-3FFE-4CFE-B4BB-348214D96A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3825" y="1372394"/>
            <a:ext cx="4324350" cy="3733800"/>
          </a:xfrm>
        </p:spPr>
      </p:pic>
      <p:sp>
        <p:nvSpPr>
          <p:cNvPr id="6" name="TextBox 5">
            <a:extLst>
              <a:ext uri="{FF2B5EF4-FFF2-40B4-BE49-F238E27FC236}">
                <a16:creationId xmlns:a16="http://schemas.microsoft.com/office/drawing/2014/main" id="{E36B9DE6-6F1D-408B-AFB8-677022031051}"/>
              </a:ext>
            </a:extLst>
          </p:cNvPr>
          <p:cNvSpPr txBox="1"/>
          <p:nvPr/>
        </p:nvSpPr>
        <p:spPr>
          <a:xfrm>
            <a:off x="523875" y="5485606"/>
            <a:ext cx="11144250" cy="923330"/>
          </a:xfrm>
          <a:prstGeom prst="rect">
            <a:avLst/>
          </a:prstGeom>
          <a:noFill/>
        </p:spPr>
        <p:txBody>
          <a:bodyPr wrap="square" rtlCol="0">
            <a:spAutoFit/>
          </a:bodyPr>
          <a:lstStyle/>
          <a:p>
            <a:r>
              <a:rPr lang="en-US" dirty="0"/>
              <a:t>64x64 size were adopted, as it’ a particular relevant window size for CNN classification models</a:t>
            </a:r>
            <a:r>
              <a:rPr lang="en-US" baseline="30000" dirty="0"/>
              <a:t>9</a:t>
            </a:r>
            <a:r>
              <a:rPr lang="en-US" dirty="0"/>
              <a:t> </a:t>
            </a:r>
          </a:p>
          <a:p>
            <a:endParaRPr lang="en-US" dirty="0"/>
          </a:p>
          <a:p>
            <a:r>
              <a:rPr lang="en-US" dirty="0"/>
              <a:t>The patches in this case mostly succeed in sketching main features of the image.</a:t>
            </a:r>
          </a:p>
        </p:txBody>
      </p:sp>
    </p:spTree>
    <p:extLst>
      <p:ext uri="{BB962C8B-B14F-4D97-AF65-F5344CB8AC3E}">
        <p14:creationId xmlns:p14="http://schemas.microsoft.com/office/powerpoint/2010/main" val="7327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E51F-0E51-4482-B029-97D27BEA2CF1}"/>
              </a:ext>
            </a:extLst>
          </p:cNvPr>
          <p:cNvSpPr>
            <a:spLocks noGrp="1"/>
          </p:cNvSpPr>
          <p:nvPr>
            <p:ph type="title"/>
          </p:nvPr>
        </p:nvSpPr>
        <p:spPr/>
        <p:txBody>
          <a:bodyPr/>
          <a:lstStyle/>
          <a:p>
            <a:r>
              <a:rPr lang="en-US" dirty="0"/>
              <a:t>Implementation system information</a:t>
            </a:r>
          </a:p>
        </p:txBody>
      </p:sp>
      <p:sp>
        <p:nvSpPr>
          <p:cNvPr id="3" name="Content Placeholder 2">
            <a:extLst>
              <a:ext uri="{FF2B5EF4-FFF2-40B4-BE49-F238E27FC236}">
                <a16:creationId xmlns:a16="http://schemas.microsoft.com/office/drawing/2014/main" id="{9D88CFEF-7CA3-4F16-AAC2-51EB5822083A}"/>
              </a:ext>
            </a:extLst>
          </p:cNvPr>
          <p:cNvSpPr>
            <a:spLocks noGrp="1"/>
          </p:cNvSpPr>
          <p:nvPr>
            <p:ph idx="1"/>
          </p:nvPr>
        </p:nvSpPr>
        <p:spPr/>
        <p:txBody>
          <a:bodyPr>
            <a:normAutofit fontScale="85000" lnSpcReduction="20000"/>
          </a:bodyPr>
          <a:lstStyle/>
          <a:p>
            <a:r>
              <a:rPr lang="en-US" dirty="0"/>
              <a:t>Python</a:t>
            </a:r>
          </a:p>
          <a:p>
            <a:r>
              <a:rPr lang="en-US" dirty="0" err="1"/>
              <a:t>Keras</a:t>
            </a:r>
            <a:r>
              <a:rPr lang="en-US" dirty="0"/>
              <a:t> 2.2 Library with TensorFlow 0.19</a:t>
            </a:r>
          </a:p>
          <a:p>
            <a:r>
              <a:rPr lang="en-US" dirty="0"/>
              <a:t>A workstation</a:t>
            </a:r>
          </a:p>
          <a:p>
            <a:r>
              <a:rPr lang="en-US" dirty="0"/>
              <a:t>CPU: Intel Core i7-7700HQ</a:t>
            </a:r>
          </a:p>
          <a:p>
            <a:r>
              <a:rPr lang="en-US" dirty="0"/>
              <a:t>RAM: 16 GB</a:t>
            </a:r>
          </a:p>
          <a:p>
            <a:r>
              <a:rPr lang="en-US" dirty="0"/>
              <a:t>GPU: NVIDIA GeForce GTX 1050</a:t>
            </a:r>
          </a:p>
          <a:p>
            <a:r>
              <a:rPr lang="en-US" dirty="0"/>
              <a:t>Batch size: 32</a:t>
            </a:r>
          </a:p>
          <a:p>
            <a:r>
              <a:rPr lang="en-US" dirty="0"/>
              <a:t>Less than 10 epochs for convergence</a:t>
            </a:r>
          </a:p>
          <a:p>
            <a:r>
              <a:rPr lang="en-US" dirty="0"/>
              <a:t>Adam optimizer</a:t>
            </a:r>
            <a:r>
              <a:rPr lang="en-US" baseline="30000" dirty="0"/>
              <a:t>10</a:t>
            </a:r>
          </a:p>
          <a:p>
            <a:r>
              <a:rPr lang="en-US" dirty="0"/>
              <a:t>Learning rate </a:t>
            </a:r>
            <a:r>
              <a:rPr lang="el-GR" dirty="0"/>
              <a:t>α</a:t>
            </a:r>
            <a:r>
              <a:rPr lang="en-US" dirty="0"/>
              <a:t> = 0.01</a:t>
            </a:r>
          </a:p>
          <a:p>
            <a:r>
              <a:rPr lang="en-US" dirty="0"/>
              <a:t>Exponential decay rates </a:t>
            </a:r>
            <a:r>
              <a:rPr lang="el-GR" dirty="0"/>
              <a:t>β</a:t>
            </a:r>
            <a:r>
              <a:rPr lang="en-US" baseline="-25000" dirty="0"/>
              <a:t>1</a:t>
            </a:r>
            <a:r>
              <a:rPr lang="en-US" dirty="0"/>
              <a:t> = 0.9, </a:t>
            </a:r>
            <a:r>
              <a:rPr lang="el-GR" dirty="0"/>
              <a:t>β</a:t>
            </a:r>
            <a:r>
              <a:rPr lang="en-US" baseline="-25000" dirty="0"/>
              <a:t>2</a:t>
            </a:r>
            <a:r>
              <a:rPr lang="en-US" dirty="0"/>
              <a:t> = 0.999, </a:t>
            </a:r>
            <a:r>
              <a:rPr lang="el-GR" dirty="0"/>
              <a:t>ε</a:t>
            </a:r>
            <a:r>
              <a:rPr lang="en-US" dirty="0"/>
              <a:t> = 10</a:t>
            </a:r>
            <a:r>
              <a:rPr lang="en-US" baseline="30000" dirty="0"/>
              <a:t>-8</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59004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3584-FB21-4AE4-93AE-D79FD7B6759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15CA4E9-FA26-40FD-B502-8881A05789D0}"/>
              </a:ext>
            </a:extLst>
          </p:cNvPr>
          <p:cNvSpPr>
            <a:spLocks noGrp="1"/>
          </p:cNvSpPr>
          <p:nvPr>
            <p:ph idx="1"/>
          </p:nvPr>
        </p:nvSpPr>
        <p:spPr/>
        <p:txBody>
          <a:bodyPr/>
          <a:lstStyle/>
          <a:p>
            <a:r>
              <a:rPr lang="en-US" dirty="0"/>
              <a:t>Level 1</a:t>
            </a:r>
          </a:p>
          <a:p>
            <a:pPr marL="0" indent="0">
              <a:buNone/>
            </a:pPr>
            <a:r>
              <a:rPr lang="en-US" dirty="0"/>
              <a:t>per-patch performance of the CNN model</a:t>
            </a:r>
          </a:p>
          <a:p>
            <a:pPr marL="0" indent="0">
              <a:buNone/>
            </a:pPr>
            <a:endParaRPr lang="en-US" dirty="0"/>
          </a:p>
          <a:p>
            <a:r>
              <a:rPr lang="en-US" dirty="0"/>
              <a:t>Level 2</a:t>
            </a:r>
          </a:p>
          <a:p>
            <a:pPr marL="0" indent="0">
              <a:buNone/>
            </a:pPr>
            <a:r>
              <a:rPr lang="en-US" dirty="0"/>
              <a:t>performance of the proposed system on full images</a:t>
            </a:r>
          </a:p>
          <a:p>
            <a:pPr marL="0" indent="0">
              <a:buNone/>
            </a:pPr>
            <a:endParaRPr lang="en-US" dirty="0"/>
          </a:p>
          <a:p>
            <a:pPr marL="0" indent="0">
              <a:buNone/>
            </a:pPr>
            <a:r>
              <a:rPr lang="en-US" dirty="0"/>
              <a:t>By this approach we can evaluation model performance by local features (patches) and see their integration as a global decision (full images).</a:t>
            </a:r>
          </a:p>
        </p:txBody>
      </p:sp>
    </p:spTree>
    <p:extLst>
      <p:ext uri="{BB962C8B-B14F-4D97-AF65-F5344CB8AC3E}">
        <p14:creationId xmlns:p14="http://schemas.microsoft.com/office/powerpoint/2010/main" val="3306267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182B8-5391-4534-9B5C-60EDD7D848F5}"/>
              </a:ext>
            </a:extLst>
          </p:cNvPr>
          <p:cNvSpPr>
            <a:spLocks noGrp="1"/>
          </p:cNvSpPr>
          <p:nvPr>
            <p:ph idx="1"/>
          </p:nvPr>
        </p:nvSpPr>
        <p:spPr>
          <a:xfrm>
            <a:off x="481012" y="3970212"/>
            <a:ext cx="11229975" cy="2733675"/>
          </a:xfrm>
        </p:spPr>
        <p:txBody>
          <a:bodyPr>
            <a:normAutofit/>
          </a:bodyPr>
          <a:lstStyle/>
          <a:p>
            <a:pPr marL="0" indent="0">
              <a:buNone/>
            </a:pPr>
            <a:r>
              <a:rPr lang="en-US" sz="2400" dirty="0"/>
              <a:t>the amount of patches correctly and incorrectly classified as belonging to the control class are in the first row. From a total of 8115 control patches in the test set, </a:t>
            </a:r>
            <a:r>
              <a:rPr lang="en-US" sz="2400" dirty="0">
                <a:solidFill>
                  <a:srgbClr val="FF0000"/>
                </a:solidFill>
              </a:rPr>
              <a:t>7585 are true negatives (TN)</a:t>
            </a:r>
            <a:r>
              <a:rPr lang="en-US" sz="2400" dirty="0"/>
              <a:t>, i.e., the inputs correctly classified as control and </a:t>
            </a:r>
            <a:r>
              <a:rPr lang="en-US" sz="2400" dirty="0">
                <a:solidFill>
                  <a:srgbClr val="FF0000"/>
                </a:solidFill>
              </a:rPr>
              <a:t>530 are false positives (FP), </a:t>
            </a:r>
            <a:r>
              <a:rPr lang="en-US" sz="2400" dirty="0"/>
              <a:t>i.e., the inputs incorrectly classified as patient. The classification of patients is given in the second row, where, </a:t>
            </a:r>
            <a:r>
              <a:rPr lang="en-US" sz="2400" dirty="0">
                <a:solidFill>
                  <a:srgbClr val="FF0000"/>
                </a:solidFill>
              </a:rPr>
              <a:t>102 are false negatives (FN)</a:t>
            </a:r>
            <a:r>
              <a:rPr lang="en-US" sz="2400" dirty="0"/>
              <a:t>, i.e., the inputs incorrectly classified as control, and </a:t>
            </a:r>
            <a:r>
              <a:rPr lang="en-US" sz="2400" dirty="0">
                <a:solidFill>
                  <a:srgbClr val="FF0000"/>
                </a:solidFill>
              </a:rPr>
              <a:t>6119 are true positives (TP)</a:t>
            </a:r>
            <a:r>
              <a:rPr lang="en-US" sz="2400" dirty="0"/>
              <a:t>, i.e., the inputs correctly classified as patient. In the majority voting system the accuracy is perfect and, thus, the confusion matrix is trivial and not given here.</a:t>
            </a:r>
          </a:p>
        </p:txBody>
      </p:sp>
      <p:pic>
        <p:nvPicPr>
          <p:cNvPr id="7" name="Picture 6">
            <a:extLst>
              <a:ext uri="{FF2B5EF4-FFF2-40B4-BE49-F238E27FC236}">
                <a16:creationId xmlns:a16="http://schemas.microsoft.com/office/drawing/2014/main" id="{C46D0088-3075-4590-A077-3A1A1A320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0" y="356293"/>
            <a:ext cx="4086225" cy="3528194"/>
          </a:xfrm>
          <a:prstGeom prst="rect">
            <a:avLst/>
          </a:prstGeom>
        </p:spPr>
      </p:pic>
    </p:spTree>
    <p:extLst>
      <p:ext uri="{BB962C8B-B14F-4D97-AF65-F5344CB8AC3E}">
        <p14:creationId xmlns:p14="http://schemas.microsoft.com/office/powerpoint/2010/main" val="1144433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solidFill>
                  <a:srgbClr val="FF0000"/>
                </a:solidFill>
              </a:rPr>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1799127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6743DE5-E2FC-4CF9-8837-D2C83BF4BC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 y="858045"/>
            <a:ext cx="5962650" cy="966474"/>
          </a:xfrm>
        </p:spPr>
      </p:pic>
      <p:pic>
        <p:nvPicPr>
          <p:cNvPr id="8" name="Picture 7">
            <a:extLst>
              <a:ext uri="{FF2B5EF4-FFF2-40B4-BE49-F238E27FC236}">
                <a16:creationId xmlns:a16="http://schemas.microsoft.com/office/drawing/2014/main" id="{8244D0BA-A8DE-478F-BA83-1D8CD81E7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98" y="1993744"/>
            <a:ext cx="5095452" cy="1724025"/>
          </a:xfrm>
          <a:prstGeom prst="rect">
            <a:avLst/>
          </a:prstGeom>
        </p:spPr>
      </p:pic>
      <p:sp>
        <p:nvSpPr>
          <p:cNvPr id="9" name="TextBox 8">
            <a:extLst>
              <a:ext uri="{FF2B5EF4-FFF2-40B4-BE49-F238E27FC236}">
                <a16:creationId xmlns:a16="http://schemas.microsoft.com/office/drawing/2014/main" id="{4E37D2B6-9404-4B8A-8A2B-323B877A9090}"/>
              </a:ext>
            </a:extLst>
          </p:cNvPr>
          <p:cNvSpPr txBox="1"/>
          <p:nvPr/>
        </p:nvSpPr>
        <p:spPr>
          <a:xfrm>
            <a:off x="952500" y="3971925"/>
            <a:ext cx="9744075" cy="2031325"/>
          </a:xfrm>
          <a:prstGeom prst="rect">
            <a:avLst/>
          </a:prstGeom>
          <a:noFill/>
        </p:spPr>
        <p:txBody>
          <a:bodyPr wrap="square" rtlCol="0">
            <a:spAutoFit/>
          </a:bodyPr>
          <a:lstStyle/>
          <a:p>
            <a:r>
              <a:rPr lang="en-US" dirty="0"/>
              <a:t>B</a:t>
            </a:r>
            <a:r>
              <a:rPr lang="en-US" altLang="zh-CN" dirty="0"/>
              <a:t>oth papers use </a:t>
            </a:r>
            <a:r>
              <a:rPr lang="en-US" altLang="zh-CN" dirty="0" err="1"/>
              <a:t>ReLu</a:t>
            </a:r>
            <a:r>
              <a:rPr lang="en-US" altLang="zh-CN" dirty="0"/>
              <a:t> activation function and 8 layers. However, the second paper seems to have much larger input volume in each layer. </a:t>
            </a:r>
          </a:p>
          <a:p>
            <a:r>
              <a:rPr lang="en-US" dirty="0"/>
              <a:t>Both papers propose data augmentation and dropout to overcome overfitting. </a:t>
            </a:r>
          </a:p>
          <a:p>
            <a:r>
              <a:rPr lang="en-US" dirty="0"/>
              <a:t>Both papers suggest normalization for data cleaning. </a:t>
            </a:r>
          </a:p>
          <a:p>
            <a:r>
              <a:rPr lang="en-US" dirty="0"/>
              <a:t>Neither is computationally demanding, however, the second one </a:t>
            </a:r>
            <a:r>
              <a:rPr lang="en-US" altLang="zh-CN" dirty="0"/>
              <a:t>has </a:t>
            </a:r>
            <a:r>
              <a:rPr lang="en-US" dirty="0"/>
              <a:t>two GPUs running parallelly (GTX 580 X 2 vs</a:t>
            </a:r>
            <a:r>
              <a:rPr lang="zh-CN" altLang="en-US" dirty="0"/>
              <a:t> </a:t>
            </a:r>
            <a:r>
              <a:rPr lang="en-US" altLang="zh-CN" dirty="0"/>
              <a:t>GTX</a:t>
            </a:r>
            <a:r>
              <a:rPr lang="zh-CN" altLang="en-US" dirty="0"/>
              <a:t> </a:t>
            </a:r>
            <a:r>
              <a:rPr lang="en-US" altLang="zh-CN" dirty="0"/>
              <a:t>1050</a:t>
            </a:r>
            <a:r>
              <a:rPr lang="zh-CN" altLang="en-US" dirty="0"/>
              <a:t> </a:t>
            </a:r>
            <a:r>
              <a:rPr lang="en-US" altLang="zh-CN" dirty="0"/>
              <a:t>Mobile)</a:t>
            </a:r>
            <a:r>
              <a:rPr lang="en-US" dirty="0"/>
              <a:t>. </a:t>
            </a:r>
          </a:p>
          <a:p>
            <a:endParaRPr lang="en-US" dirty="0"/>
          </a:p>
        </p:txBody>
      </p:sp>
      <p:sp>
        <p:nvSpPr>
          <p:cNvPr id="10" name="Rectangle 9">
            <a:extLst>
              <a:ext uri="{FF2B5EF4-FFF2-40B4-BE49-F238E27FC236}">
                <a16:creationId xmlns:a16="http://schemas.microsoft.com/office/drawing/2014/main" id="{8987E79A-4467-4BF6-A66F-2516485DB6C9}"/>
              </a:ext>
            </a:extLst>
          </p:cNvPr>
          <p:cNvSpPr/>
          <p:nvPr/>
        </p:nvSpPr>
        <p:spPr>
          <a:xfrm>
            <a:off x="5476452" y="2671090"/>
            <a:ext cx="6534150" cy="369332"/>
          </a:xfrm>
          <a:prstGeom prst="rect">
            <a:avLst/>
          </a:prstGeom>
        </p:spPr>
        <p:txBody>
          <a:bodyPr wrap="square">
            <a:spAutoFit/>
          </a:bodyPr>
          <a:lstStyle/>
          <a:p>
            <a:r>
              <a:rPr lang="en-US" dirty="0"/>
              <a:t>ImageNet Classification with Deep Convolutional Neural Networks</a:t>
            </a:r>
          </a:p>
        </p:txBody>
      </p:sp>
    </p:spTree>
    <p:extLst>
      <p:ext uri="{BB962C8B-B14F-4D97-AF65-F5344CB8AC3E}">
        <p14:creationId xmlns:p14="http://schemas.microsoft.com/office/powerpoint/2010/main" val="178328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1E247-0F80-47FF-878B-A16AF2EC4B06}"/>
              </a:ext>
            </a:extLst>
          </p:cNvPr>
          <p:cNvSpPr>
            <a:spLocks noGrp="1"/>
          </p:cNvSpPr>
          <p:nvPr>
            <p:ph idx="1"/>
          </p:nvPr>
        </p:nvSpPr>
        <p:spPr>
          <a:xfrm>
            <a:off x="838200" y="561975"/>
            <a:ext cx="11182350" cy="5614988"/>
          </a:xfrm>
        </p:spPr>
        <p:txBody>
          <a:bodyPr>
            <a:normAutofit fontScale="92500" lnSpcReduction="10000"/>
          </a:bodyPr>
          <a:lstStyle/>
          <a:p>
            <a:r>
              <a:rPr lang="en-US" dirty="0"/>
              <a:t>Lack of collagen VI usually leads to neuromuscular diseases such as </a:t>
            </a:r>
            <a:r>
              <a:rPr lang="en-US" dirty="0" err="1"/>
              <a:t>Bethlem</a:t>
            </a:r>
            <a:r>
              <a:rPr lang="en-US" dirty="0"/>
              <a:t> </a:t>
            </a:r>
            <a:r>
              <a:rPr lang="en-US" dirty="0">
                <a:solidFill>
                  <a:srgbClr val="FF0000"/>
                </a:solidFill>
              </a:rPr>
              <a:t>myopathy</a:t>
            </a:r>
            <a:r>
              <a:rPr lang="en-US" dirty="0"/>
              <a:t> and Ullrich congenital </a:t>
            </a:r>
            <a:r>
              <a:rPr lang="en-US" dirty="0">
                <a:solidFill>
                  <a:srgbClr val="FF0000"/>
                </a:solidFill>
              </a:rPr>
              <a:t>muscular dystrophy</a:t>
            </a:r>
            <a:r>
              <a:rPr lang="en-US" dirty="0"/>
              <a:t>.</a:t>
            </a:r>
          </a:p>
          <a:p>
            <a:endParaRPr lang="en-US" dirty="0"/>
          </a:p>
          <a:p>
            <a:r>
              <a:rPr lang="en-US" dirty="0"/>
              <a:t>The</a:t>
            </a:r>
            <a:r>
              <a:rPr lang="zh-CN" altLang="en-US" dirty="0"/>
              <a:t> </a:t>
            </a:r>
            <a:r>
              <a:rPr lang="en-US" altLang="zh-CN" dirty="0"/>
              <a:t>symptom is detrimental to one’s health, which even may result in a </a:t>
            </a:r>
            <a:r>
              <a:rPr lang="en-US" altLang="zh-CN" dirty="0">
                <a:solidFill>
                  <a:srgbClr val="FF0000"/>
                </a:solidFill>
              </a:rPr>
              <a:t>reduced live span</a:t>
            </a:r>
            <a:r>
              <a:rPr lang="en-US" altLang="zh-CN" dirty="0"/>
              <a:t>. </a:t>
            </a:r>
          </a:p>
          <a:p>
            <a:endParaRPr lang="en-US" altLang="zh-CN" dirty="0"/>
          </a:p>
          <a:p>
            <a:r>
              <a:rPr lang="en-US" altLang="zh-CN" dirty="0"/>
              <a:t>It’s related to </a:t>
            </a:r>
            <a:r>
              <a:rPr lang="en-US" altLang="zh-CN" dirty="0">
                <a:solidFill>
                  <a:srgbClr val="FF0000"/>
                </a:solidFill>
              </a:rPr>
              <a:t>gene mutations</a:t>
            </a:r>
            <a:r>
              <a:rPr lang="en-US" altLang="zh-CN" dirty="0"/>
              <a:t>, primarily </a:t>
            </a:r>
            <a:r>
              <a:rPr lang="it-IT" dirty="0"/>
              <a:t>COL6A1, COL6A2, and COL6A3, OMIM </a:t>
            </a:r>
            <a:r>
              <a:rPr lang="en-US" dirty="0"/>
              <a:t>254090 and 158810</a:t>
            </a:r>
          </a:p>
          <a:p>
            <a:endParaRPr lang="en-US" altLang="zh-CN" dirty="0"/>
          </a:p>
          <a:p>
            <a:r>
              <a:rPr lang="en-US" dirty="0"/>
              <a:t>A possible solution lies in </a:t>
            </a:r>
            <a:r>
              <a:rPr lang="en-US" dirty="0">
                <a:solidFill>
                  <a:srgbClr val="FF0000"/>
                </a:solidFill>
              </a:rPr>
              <a:t>gene edition</a:t>
            </a:r>
            <a:r>
              <a:rPr lang="en-US" dirty="0"/>
              <a:t>, with the progress of genome editing tools. However, rare disease diagnosis still remains </a:t>
            </a:r>
            <a:r>
              <a:rPr lang="en-US" dirty="0">
                <a:solidFill>
                  <a:srgbClr val="FF0000"/>
                </a:solidFill>
              </a:rPr>
              <a:t>challenging</a:t>
            </a:r>
            <a:r>
              <a:rPr lang="en-US" dirty="0"/>
              <a:t>.</a:t>
            </a:r>
          </a:p>
          <a:p>
            <a:endParaRPr lang="en-US" dirty="0"/>
          </a:p>
          <a:p>
            <a:r>
              <a:rPr lang="en-US" dirty="0"/>
              <a:t>The article focuses on </a:t>
            </a:r>
            <a:r>
              <a:rPr lang="en-US" dirty="0">
                <a:solidFill>
                  <a:srgbClr val="FF0000"/>
                </a:solidFill>
              </a:rPr>
              <a:t>resolving the challenge in evaluating efficiency of therapeutic ways </a:t>
            </a:r>
            <a:r>
              <a:rPr lang="en-US" dirty="0"/>
              <a:t>during the recovery of collagen VI network.</a:t>
            </a:r>
          </a:p>
        </p:txBody>
      </p:sp>
    </p:spTree>
    <p:extLst>
      <p:ext uri="{BB962C8B-B14F-4D97-AF65-F5344CB8AC3E}">
        <p14:creationId xmlns:p14="http://schemas.microsoft.com/office/powerpoint/2010/main" val="2073987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E6649A-5765-44AD-8861-C2D9415942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450" y="610840"/>
            <a:ext cx="3457575" cy="2818160"/>
          </a:xfrm>
        </p:spPr>
      </p:pic>
      <p:sp>
        <p:nvSpPr>
          <p:cNvPr id="8" name="TextBox 7">
            <a:extLst>
              <a:ext uri="{FF2B5EF4-FFF2-40B4-BE49-F238E27FC236}">
                <a16:creationId xmlns:a16="http://schemas.microsoft.com/office/drawing/2014/main" id="{B594202E-2CDE-4CEA-990A-FFC80426A01C}"/>
              </a:ext>
            </a:extLst>
          </p:cNvPr>
          <p:cNvSpPr txBox="1"/>
          <p:nvPr/>
        </p:nvSpPr>
        <p:spPr>
          <a:xfrm>
            <a:off x="933450" y="3790950"/>
            <a:ext cx="9972675" cy="1754326"/>
          </a:xfrm>
          <a:prstGeom prst="rect">
            <a:avLst/>
          </a:prstGeom>
          <a:noFill/>
        </p:spPr>
        <p:txBody>
          <a:bodyPr wrap="square" rtlCol="0">
            <a:spAutoFit/>
          </a:bodyPr>
          <a:lstStyle/>
          <a:p>
            <a:r>
              <a:rPr lang="en-US" dirty="0"/>
              <a:t>The second paper stated that </a:t>
            </a:r>
            <a:r>
              <a:rPr lang="en-US" dirty="0" err="1">
                <a:solidFill>
                  <a:srgbClr val="FF0000"/>
                </a:solidFill>
              </a:rPr>
              <a:t>ReLu</a:t>
            </a:r>
            <a:r>
              <a:rPr lang="en-US" dirty="0">
                <a:solidFill>
                  <a:srgbClr val="FF0000"/>
                </a:solidFill>
              </a:rPr>
              <a:t> is much more efficient than the f(x) = tanh in a convolutional neural network</a:t>
            </a:r>
            <a:r>
              <a:rPr lang="en-US" dirty="0"/>
              <a:t>, resulting in </a:t>
            </a:r>
            <a:r>
              <a:rPr lang="en-US" dirty="0">
                <a:solidFill>
                  <a:srgbClr val="FF0000"/>
                </a:solidFill>
              </a:rPr>
              <a:t>significant performance boost (6 times faster) </a:t>
            </a:r>
            <a:r>
              <a:rPr lang="en-US" dirty="0"/>
              <a:t>with </a:t>
            </a:r>
            <a:r>
              <a:rPr lang="en-US" dirty="0">
                <a:solidFill>
                  <a:srgbClr val="FF0000"/>
                </a:solidFill>
              </a:rPr>
              <a:t>25% training error</a:t>
            </a:r>
            <a:r>
              <a:rPr lang="en-US" dirty="0"/>
              <a:t> in CIFAR-10. There is not any regularization.  </a:t>
            </a:r>
          </a:p>
          <a:p>
            <a:endParaRPr lang="en-US" dirty="0"/>
          </a:p>
          <a:p>
            <a:r>
              <a:rPr lang="en-US" dirty="0"/>
              <a:t>Additionally, it also </a:t>
            </a:r>
            <a:r>
              <a:rPr lang="en-US" dirty="0">
                <a:solidFill>
                  <a:srgbClr val="FF0000"/>
                </a:solidFill>
              </a:rPr>
              <a:t>performed PCA </a:t>
            </a:r>
            <a:r>
              <a:rPr lang="en-US" dirty="0"/>
              <a:t>on the set of RGB pixel values throughout the ImageNet training set, which resulted in a </a:t>
            </a:r>
            <a:r>
              <a:rPr lang="en-US" dirty="0">
                <a:solidFill>
                  <a:srgbClr val="FF0000"/>
                </a:solidFill>
              </a:rPr>
              <a:t>reduction of the top-1 error rate by over 1%.</a:t>
            </a:r>
          </a:p>
        </p:txBody>
      </p:sp>
    </p:spTree>
    <p:extLst>
      <p:ext uri="{BB962C8B-B14F-4D97-AF65-F5344CB8AC3E}">
        <p14:creationId xmlns:p14="http://schemas.microsoft.com/office/powerpoint/2010/main" val="598823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solidFill>
                  <a:srgbClr val="FF0000"/>
                </a:solidFill>
              </a:rPr>
              <a:t>Accuracy measure</a:t>
            </a:r>
          </a:p>
          <a:p>
            <a:pPr marL="0" indent="0">
              <a:buNone/>
            </a:pPr>
            <a:endParaRPr lang="en-US" dirty="0"/>
          </a:p>
        </p:txBody>
      </p:sp>
    </p:spTree>
    <p:extLst>
      <p:ext uri="{BB962C8B-B14F-4D97-AF65-F5344CB8AC3E}">
        <p14:creationId xmlns:p14="http://schemas.microsoft.com/office/powerpoint/2010/main" val="2091347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1468-CC81-411A-A87C-FB2D2A09A48D}"/>
              </a:ext>
            </a:extLst>
          </p:cNvPr>
          <p:cNvSpPr>
            <a:spLocks noGrp="1"/>
          </p:cNvSpPr>
          <p:nvPr>
            <p:ph type="title"/>
          </p:nvPr>
        </p:nvSpPr>
        <p:spPr>
          <a:xfrm>
            <a:off x="838200" y="0"/>
            <a:ext cx="10515600" cy="1325563"/>
          </a:xfrm>
        </p:spPr>
        <p:txBody>
          <a:bodyPr/>
          <a:lstStyle/>
          <a:p>
            <a:r>
              <a:rPr lang="en-US" dirty="0"/>
              <a:t>Performance evaluation metrics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86D767-6EBB-4170-A7A8-65C0EC2B609C}"/>
                  </a:ext>
                </a:extLst>
              </p:cNvPr>
              <p:cNvSpPr>
                <a:spLocks noGrp="1"/>
              </p:cNvSpPr>
              <p:nvPr>
                <p:ph idx="1"/>
              </p:nvPr>
            </p:nvSpPr>
            <p:spPr>
              <a:xfrm>
                <a:off x="338137" y="1325563"/>
                <a:ext cx="11515725" cy="5076825"/>
              </a:xfrm>
            </p:spPr>
            <p:txBody>
              <a:bodyPr>
                <a:normAutofit/>
              </a:bodyPr>
              <a:lstStyle/>
              <a:p>
                <a:r>
                  <a:rPr lang="en-US" sz="2200" dirty="0"/>
                  <a:t>Accuracy(A): the correct classification rate, defined as the ratio of correctly classified cases with respect to the total number of cases.</a:t>
                </a:r>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𝐴</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𝑝</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𝑛</m:t>
                              </m:r>
                            </m:sub>
                          </m:sSub>
                        </m:num>
                        <m:den>
                          <m:sSub>
                            <m:sSubPr>
                              <m:ctrlPr>
                                <a:rPr lang="en-US" sz="2200" i="1">
                                  <a:latin typeface="Cambria Math" panose="02040503050406030204" pitchFamily="18" charset="0"/>
                                </a:rPr>
                              </m:ctrlPr>
                            </m:sSubPr>
                            <m:e>
                              <m:r>
                                <a:rPr lang="en-US" sz="2200" b="0" i="1" smtClean="0">
                                  <a:latin typeface="Cambria Math" panose="02040503050406030204" pitchFamily="18" charset="0"/>
                                </a:rPr>
                                <m:t>𝑡</m:t>
                              </m:r>
                            </m:e>
                            <m:sub>
                              <m:r>
                                <a:rPr lang="en-US" sz="2200" i="1">
                                  <a:latin typeface="Cambria Math" panose="02040503050406030204" pitchFamily="18" charset="0"/>
                                </a:rPr>
                                <m:t>𝑝</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𝑛</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𝑝</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𝑛</m:t>
                              </m:r>
                            </m:sub>
                          </m:sSub>
                        </m:den>
                      </m:f>
                    </m:oMath>
                  </m:oMathPara>
                </a14:m>
                <a:endParaRPr lang="en-US" sz="2200" dirty="0"/>
              </a:p>
              <a:p>
                <a:r>
                  <a:rPr lang="en-US" sz="2200" dirty="0"/>
                  <a:t>Precision(P): the ratio of inputs correctly classified as patient with respect to the total number of inputs (correctly or incorrectly) classified a patient.</a:t>
                </a:r>
              </a:p>
              <a:p>
                <a:pPr marL="0" indent="0" algn="ctr">
                  <a:buNone/>
                </a:pPr>
                <a:r>
                  <a:rPr lang="en-US" sz="2200" dirty="0"/>
                  <a:t>P</a:t>
                </a:r>
                <a14:m>
                  <m:oMath xmlns:m="http://schemas.openxmlformats.org/officeDocument/2006/math">
                    <m:r>
                      <a:rPr lang="en-US" sz="2200" i="1">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𝑝</m:t>
                            </m:r>
                          </m:sub>
                        </m:sSub>
                      </m:num>
                      <m:den>
                        <m:sSub>
                          <m:sSubPr>
                            <m:ctrlPr>
                              <a:rPr lang="en-US" sz="2200" i="1">
                                <a:latin typeface="Cambria Math" panose="02040503050406030204" pitchFamily="18" charset="0"/>
                              </a:rPr>
                            </m:ctrlPr>
                          </m:sSubPr>
                          <m:e>
                            <m:r>
                              <a:rPr lang="en-US" sz="2200" b="0" i="1" smtClean="0">
                                <a:latin typeface="Cambria Math" panose="02040503050406030204" pitchFamily="18" charset="0"/>
                              </a:rPr>
                              <m:t>𝑡</m:t>
                            </m:r>
                          </m:e>
                          <m:sub>
                            <m:r>
                              <a:rPr lang="en-US" sz="2200" i="1">
                                <a:latin typeface="Cambria Math" panose="02040503050406030204" pitchFamily="18" charset="0"/>
                              </a:rPr>
                              <m:t>𝑝</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rPr>
                              <m:t>𝑝</m:t>
                            </m:r>
                          </m:sub>
                        </m:sSub>
                      </m:den>
                    </m:f>
                  </m:oMath>
                </a14:m>
                <a:endParaRPr lang="en-US" sz="2200" dirty="0"/>
              </a:p>
              <a:p>
                <a:r>
                  <a:rPr lang="en-US" sz="2200" dirty="0"/>
                  <a:t>Recall(R): the ratio of samples correctly classified as patient with respect to total inputs that are actually in the patient class.</a:t>
                </a:r>
              </a:p>
              <a:p>
                <a:pPr marL="0" indent="0" algn="ctr">
                  <a:buNone/>
                </a:pPr>
                <a:r>
                  <a:rPr lang="en-US" sz="2200" dirty="0"/>
                  <a:t>R</a:t>
                </a:r>
                <a14:m>
                  <m:oMath xmlns:m="http://schemas.openxmlformats.org/officeDocument/2006/math">
                    <m:r>
                      <a:rPr lang="en-US" sz="2200" i="1">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𝑝</m:t>
                            </m:r>
                          </m:sub>
                        </m:sSub>
                      </m:num>
                      <m:den>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𝑝</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𝑓</m:t>
                            </m:r>
                          </m:e>
                          <m:sub>
                            <m:r>
                              <a:rPr lang="en-US" sz="2200" b="0" i="1" smtClean="0">
                                <a:latin typeface="Cambria Math" panose="02040503050406030204" pitchFamily="18" charset="0"/>
                              </a:rPr>
                              <m:t>𝑛</m:t>
                            </m:r>
                          </m:sub>
                        </m:sSub>
                      </m:den>
                    </m:f>
                  </m:oMath>
                </a14:m>
                <a:endParaRPr lang="en-US" sz="2200" dirty="0"/>
              </a:p>
              <a:p>
                <a:r>
                  <a:rPr lang="en-US" sz="2200" dirty="0"/>
                  <a:t>F</a:t>
                </a:r>
                <a:r>
                  <a:rPr lang="en-US" sz="2200" baseline="-25000" dirty="0"/>
                  <a:t>1 </a:t>
                </a:r>
                <a:r>
                  <a:rPr lang="en-US" sz="2200" dirty="0"/>
                  <a:t>metric: the weighted harmonic mean of precision and recall.</a:t>
                </a:r>
              </a:p>
              <a:p>
                <a:pPr marL="0" indent="0" algn="ctr">
                  <a:buNone/>
                </a:pPr>
                <a:r>
                  <a:rPr lang="en-US" sz="2200" dirty="0"/>
                  <a:t>F</a:t>
                </a:r>
                <a:r>
                  <a:rPr lang="en-US" sz="2200" baseline="-25000" dirty="0"/>
                  <a:t>1</a:t>
                </a:r>
                <a:r>
                  <a:rPr lang="en-US" sz="2200" dirty="0"/>
                  <a:t>=</a:t>
                </a:r>
                <a14:m>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2</m:t>
                        </m:r>
                        <m:r>
                          <a:rPr lang="en-US" sz="2200" b="0" i="1" smtClean="0">
                            <a:latin typeface="Cambria Math" panose="02040503050406030204" pitchFamily="18" charset="0"/>
                          </a:rPr>
                          <m:t>𝑃𝑅</m:t>
                        </m:r>
                      </m:num>
                      <m:den>
                        <m:r>
                          <a:rPr lang="en-US" sz="2200" b="0" i="1" smtClean="0">
                            <a:latin typeface="Cambria Math" panose="02040503050406030204" pitchFamily="18" charset="0"/>
                          </a:rPr>
                          <m:t>𝑃</m:t>
                        </m:r>
                        <m:r>
                          <a:rPr lang="en-US" sz="2200" b="0" i="1" smtClean="0">
                            <a:latin typeface="Cambria Math" panose="02040503050406030204" pitchFamily="18" charset="0"/>
                          </a:rPr>
                          <m:t>+</m:t>
                        </m:r>
                        <m:r>
                          <a:rPr lang="en-US" sz="2200" b="0" i="1" smtClean="0">
                            <a:latin typeface="Cambria Math" panose="02040503050406030204" pitchFamily="18" charset="0"/>
                          </a:rPr>
                          <m:t>𝑅</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B86D767-6EBB-4170-A7A8-65C0EC2B609C}"/>
                  </a:ext>
                </a:extLst>
              </p:cNvPr>
              <p:cNvSpPr>
                <a:spLocks noGrp="1" noRot="1" noChangeAspect="1" noMove="1" noResize="1" noEditPoints="1" noAdjustHandles="1" noChangeArrowheads="1" noChangeShapeType="1" noTextEdit="1"/>
              </p:cNvSpPr>
              <p:nvPr>
                <p:ph idx="1"/>
              </p:nvPr>
            </p:nvSpPr>
            <p:spPr>
              <a:xfrm>
                <a:off x="338137" y="1325563"/>
                <a:ext cx="11515725" cy="5076825"/>
              </a:xfrm>
              <a:blipFill>
                <a:blip r:embed="rId2"/>
                <a:stretch>
                  <a:fillRect l="-582" t="-1441" b="-960"/>
                </a:stretch>
              </a:blipFill>
            </p:spPr>
            <p:txBody>
              <a:bodyPr/>
              <a:lstStyle/>
              <a:p>
                <a:r>
                  <a:rPr lang="en-US">
                    <a:noFill/>
                  </a:rPr>
                  <a:t> </a:t>
                </a:r>
              </a:p>
            </p:txBody>
          </p:sp>
        </mc:Fallback>
      </mc:AlternateContent>
    </p:spTree>
    <p:extLst>
      <p:ext uri="{BB962C8B-B14F-4D97-AF65-F5344CB8AC3E}">
        <p14:creationId xmlns:p14="http://schemas.microsoft.com/office/powerpoint/2010/main" val="459249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2138-D4B4-4E0A-9EF4-21FB5038481D}"/>
              </a:ext>
            </a:extLst>
          </p:cNvPr>
          <p:cNvSpPr>
            <a:spLocks noGrp="1"/>
          </p:cNvSpPr>
          <p:nvPr>
            <p:ph type="title"/>
          </p:nvPr>
        </p:nvSpPr>
        <p:spPr/>
        <p:txBody>
          <a:bodyPr/>
          <a:lstStyle/>
          <a:p>
            <a:r>
              <a:rPr lang="en-US" dirty="0"/>
              <a:t>The performance of the proposed system</a:t>
            </a:r>
          </a:p>
        </p:txBody>
      </p:sp>
      <p:pic>
        <p:nvPicPr>
          <p:cNvPr id="5" name="Content Placeholder 4">
            <a:extLst>
              <a:ext uri="{FF2B5EF4-FFF2-40B4-BE49-F238E27FC236}">
                <a16:creationId xmlns:a16="http://schemas.microsoft.com/office/drawing/2014/main" id="{17619A0B-7536-4A58-A0E3-BDECDEAB5D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475" y="1990725"/>
            <a:ext cx="5353050" cy="1219200"/>
          </a:xfrm>
        </p:spPr>
      </p:pic>
      <p:sp>
        <p:nvSpPr>
          <p:cNvPr id="6" name="TextBox 5">
            <a:extLst>
              <a:ext uri="{FF2B5EF4-FFF2-40B4-BE49-F238E27FC236}">
                <a16:creationId xmlns:a16="http://schemas.microsoft.com/office/drawing/2014/main" id="{2E123033-34EC-4255-BB74-9D7D63658BF9}"/>
              </a:ext>
            </a:extLst>
          </p:cNvPr>
          <p:cNvSpPr txBox="1"/>
          <p:nvPr/>
        </p:nvSpPr>
        <p:spPr>
          <a:xfrm>
            <a:off x="1595437" y="3848100"/>
            <a:ext cx="9001125" cy="2246769"/>
          </a:xfrm>
          <a:prstGeom prst="rect">
            <a:avLst/>
          </a:prstGeom>
          <a:noFill/>
        </p:spPr>
        <p:txBody>
          <a:bodyPr wrap="square" rtlCol="0">
            <a:spAutoFit/>
          </a:bodyPr>
          <a:lstStyle/>
          <a:p>
            <a:r>
              <a:rPr lang="en-US" sz="2800" dirty="0"/>
              <a:t>The patch with 64x64 size shows </a:t>
            </a:r>
            <a:r>
              <a:rPr lang="en-US" sz="2800" dirty="0">
                <a:solidFill>
                  <a:srgbClr val="FF0000"/>
                </a:solidFill>
              </a:rPr>
              <a:t>excellent results </a:t>
            </a:r>
            <a:r>
              <a:rPr lang="en-US" sz="2800" dirty="0"/>
              <a:t>in terms of all metrics. </a:t>
            </a:r>
          </a:p>
          <a:p>
            <a:endParaRPr lang="en-US" sz="2800" dirty="0"/>
          </a:p>
          <a:p>
            <a:r>
              <a:rPr lang="en-US" sz="2800" dirty="0"/>
              <a:t>The image with 1024x1024 size even </a:t>
            </a:r>
            <a:r>
              <a:rPr lang="en-US" sz="2800" dirty="0">
                <a:solidFill>
                  <a:srgbClr val="FF0000"/>
                </a:solidFill>
              </a:rPr>
              <a:t>shows perfect results</a:t>
            </a:r>
            <a:r>
              <a:rPr lang="en-US" sz="2800" dirty="0"/>
              <a:t> in all dimensions. </a:t>
            </a:r>
          </a:p>
        </p:txBody>
      </p:sp>
    </p:spTree>
    <p:extLst>
      <p:ext uri="{BB962C8B-B14F-4D97-AF65-F5344CB8AC3E}">
        <p14:creationId xmlns:p14="http://schemas.microsoft.com/office/powerpoint/2010/main" val="2961743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0777E1-3ABA-4560-8B3D-451F575826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8561" y="1603772"/>
            <a:ext cx="4933950" cy="2686050"/>
          </a:xfrm>
        </p:spPr>
      </p:pic>
      <p:sp>
        <p:nvSpPr>
          <p:cNvPr id="6" name="TextBox 5">
            <a:extLst>
              <a:ext uri="{FF2B5EF4-FFF2-40B4-BE49-F238E27FC236}">
                <a16:creationId xmlns:a16="http://schemas.microsoft.com/office/drawing/2014/main" id="{EBFB555D-1FF0-4FDD-9851-E2FED5D9C802}"/>
              </a:ext>
            </a:extLst>
          </p:cNvPr>
          <p:cNvSpPr txBox="1"/>
          <p:nvPr/>
        </p:nvSpPr>
        <p:spPr>
          <a:xfrm>
            <a:off x="981075" y="4289822"/>
            <a:ext cx="11058525" cy="2246769"/>
          </a:xfrm>
          <a:prstGeom prst="rect">
            <a:avLst/>
          </a:prstGeom>
          <a:noFill/>
        </p:spPr>
        <p:txBody>
          <a:bodyPr wrap="square" rtlCol="0">
            <a:spAutoFit/>
          </a:bodyPr>
          <a:lstStyle/>
          <a:p>
            <a:r>
              <a:rPr lang="en-US" sz="2000" dirty="0"/>
              <a:t>Left:</a:t>
            </a:r>
          </a:p>
          <a:p>
            <a:r>
              <a:rPr lang="en-US" sz="2000" dirty="0"/>
              <a:t>An image patch visualization which illustrates how each pixel contributes to control class in classification.</a:t>
            </a:r>
            <a:r>
              <a:rPr lang="en-US" sz="2000" dirty="0">
                <a:latin typeface="CMR10"/>
              </a:rPr>
              <a:t> The network </a:t>
            </a:r>
            <a:r>
              <a:rPr lang="en-US" sz="2000" dirty="0">
                <a:solidFill>
                  <a:srgbClr val="FF0000"/>
                </a:solidFill>
                <a:latin typeface="CMR10"/>
              </a:rPr>
              <a:t>focuses on the fibroblast nuclei and on the regions without collagen VI</a:t>
            </a:r>
            <a:r>
              <a:rPr lang="en-US" sz="2000" dirty="0">
                <a:latin typeface="CMR10"/>
              </a:rPr>
              <a:t>.</a:t>
            </a:r>
            <a:r>
              <a:rPr lang="en-US" sz="2000" dirty="0"/>
              <a:t> </a:t>
            </a:r>
          </a:p>
          <a:p>
            <a:endParaRPr lang="en-US" sz="2000" dirty="0"/>
          </a:p>
          <a:p>
            <a:r>
              <a:rPr lang="en-US" sz="2000" dirty="0"/>
              <a:t>Right: </a:t>
            </a:r>
          </a:p>
          <a:p>
            <a:r>
              <a:rPr lang="en-US" sz="2000" dirty="0"/>
              <a:t>A saliency map related to control class. What it </a:t>
            </a:r>
            <a:r>
              <a:rPr lang="en-US" sz="2000" dirty="0">
                <a:solidFill>
                  <a:srgbClr val="FF0000"/>
                </a:solidFill>
              </a:rPr>
              <a:t>lacks in intensity</a:t>
            </a:r>
            <a:r>
              <a:rPr lang="en-US" sz="2000" dirty="0"/>
              <a:t>, it makes up for in </a:t>
            </a:r>
            <a:r>
              <a:rPr lang="en-US" sz="2000" dirty="0">
                <a:solidFill>
                  <a:srgbClr val="FF0000"/>
                </a:solidFill>
              </a:rPr>
              <a:t>extension</a:t>
            </a:r>
            <a:r>
              <a:rPr lang="en-US" sz="2000" dirty="0"/>
              <a:t>. The </a:t>
            </a:r>
            <a:r>
              <a:rPr lang="en-US" sz="2000" dirty="0">
                <a:solidFill>
                  <a:srgbClr val="FF0000"/>
                </a:solidFill>
              </a:rPr>
              <a:t>red area indicates pixels with high contribution in classification</a:t>
            </a:r>
            <a:r>
              <a:rPr lang="en-US" sz="2000" dirty="0"/>
              <a:t>.   </a:t>
            </a:r>
          </a:p>
        </p:txBody>
      </p:sp>
      <p:sp>
        <p:nvSpPr>
          <p:cNvPr id="7" name="TextBox 6">
            <a:extLst>
              <a:ext uri="{FF2B5EF4-FFF2-40B4-BE49-F238E27FC236}">
                <a16:creationId xmlns:a16="http://schemas.microsoft.com/office/drawing/2014/main" id="{9056F42E-7155-42FD-8BC1-539A1A7DF897}"/>
              </a:ext>
            </a:extLst>
          </p:cNvPr>
          <p:cNvSpPr txBox="1"/>
          <p:nvPr/>
        </p:nvSpPr>
        <p:spPr>
          <a:xfrm>
            <a:off x="1276349" y="594658"/>
            <a:ext cx="9858375" cy="707886"/>
          </a:xfrm>
          <a:prstGeom prst="rect">
            <a:avLst/>
          </a:prstGeom>
          <a:noFill/>
        </p:spPr>
        <p:txBody>
          <a:bodyPr wrap="square" rtlCol="0">
            <a:spAutoFit/>
          </a:bodyPr>
          <a:lstStyle/>
          <a:p>
            <a:r>
              <a:rPr lang="en-US" sz="2000" dirty="0">
                <a:solidFill>
                  <a:srgbClr val="FF0000"/>
                </a:solidFill>
              </a:rPr>
              <a:t>CNNs provide highly accurate results</a:t>
            </a:r>
            <a:r>
              <a:rPr lang="en-US" sz="2000" dirty="0"/>
              <a:t>, while they remain to </a:t>
            </a:r>
            <a:r>
              <a:rPr lang="en-US" sz="2000" dirty="0">
                <a:solidFill>
                  <a:srgbClr val="FF0000"/>
                </a:solidFill>
              </a:rPr>
              <a:t>be black boxes </a:t>
            </a:r>
            <a:r>
              <a:rPr lang="en-US" sz="2000" dirty="0"/>
              <a:t>due to </a:t>
            </a:r>
            <a:r>
              <a:rPr lang="en-US" sz="2000" dirty="0">
                <a:solidFill>
                  <a:srgbClr val="FF0000"/>
                </a:solidFill>
              </a:rPr>
              <a:t>difficulty in knowing classification and feature criteria</a:t>
            </a:r>
            <a:r>
              <a:rPr lang="en-US" sz="2000" dirty="0"/>
              <a:t>. </a:t>
            </a:r>
          </a:p>
        </p:txBody>
      </p:sp>
    </p:spTree>
    <p:extLst>
      <p:ext uri="{BB962C8B-B14F-4D97-AF65-F5344CB8AC3E}">
        <p14:creationId xmlns:p14="http://schemas.microsoft.com/office/powerpoint/2010/main" val="80018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C62E-978F-4476-A066-EB4527EEC1EC}"/>
              </a:ext>
            </a:extLst>
          </p:cNvPr>
          <p:cNvSpPr>
            <a:spLocks noGrp="1"/>
          </p:cNvSpPr>
          <p:nvPr>
            <p:ph type="title"/>
          </p:nvPr>
        </p:nvSpPr>
        <p:spPr>
          <a:xfrm>
            <a:off x="866774" y="2914650"/>
            <a:ext cx="11229976" cy="3362325"/>
          </a:xfrm>
        </p:spPr>
        <p:txBody>
          <a:bodyPr>
            <a:normAutofit/>
          </a:bodyPr>
          <a:lstStyle/>
          <a:p>
            <a:r>
              <a:rPr lang="en-US" sz="2400" dirty="0"/>
              <a:t>Another saliency map about activation visualization of each convolutional layer with respect to the patient class</a:t>
            </a:r>
            <a:br>
              <a:rPr lang="en-US" sz="2400" dirty="0"/>
            </a:br>
            <a:br>
              <a:rPr lang="en-US" sz="2400" dirty="0"/>
            </a:br>
            <a:r>
              <a:rPr lang="en-US" sz="2400" dirty="0">
                <a:solidFill>
                  <a:srgbClr val="FF0000"/>
                </a:solidFill>
              </a:rPr>
              <a:t>The saliency represents output gradient of a particular convolutional layer. </a:t>
            </a:r>
            <a:r>
              <a:rPr lang="en-US" sz="2400" dirty="0"/>
              <a:t>The </a:t>
            </a:r>
            <a:r>
              <a:rPr lang="en-US" sz="2400" dirty="0">
                <a:solidFill>
                  <a:srgbClr val="FF0000"/>
                </a:solidFill>
              </a:rPr>
              <a:t>earlier layers only learn primary features</a:t>
            </a:r>
            <a:r>
              <a:rPr lang="en-US" sz="2400" dirty="0"/>
              <a:t> such as the existence or lack of fibroblast or collagen VI. </a:t>
            </a:r>
            <a:r>
              <a:rPr lang="en-US" sz="2400" dirty="0">
                <a:solidFill>
                  <a:srgbClr val="FF0000"/>
                </a:solidFill>
              </a:rPr>
              <a:t>Deeper layers become more abstract and make it harder to implement image relevance. </a:t>
            </a:r>
          </a:p>
        </p:txBody>
      </p:sp>
      <p:pic>
        <p:nvPicPr>
          <p:cNvPr id="5" name="Content Placeholder 4">
            <a:extLst>
              <a:ext uri="{FF2B5EF4-FFF2-40B4-BE49-F238E27FC236}">
                <a16:creationId xmlns:a16="http://schemas.microsoft.com/office/drawing/2014/main" id="{646AD7FE-C814-44A9-96B4-B9844C2D2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772319"/>
            <a:ext cx="6477000" cy="1676400"/>
          </a:xfrm>
        </p:spPr>
      </p:pic>
    </p:spTree>
    <p:extLst>
      <p:ext uri="{BB962C8B-B14F-4D97-AF65-F5344CB8AC3E}">
        <p14:creationId xmlns:p14="http://schemas.microsoft.com/office/powerpoint/2010/main" val="2068712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F641-4442-4944-AA8F-481FD19525B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0361F45-7012-44A9-B6EF-B9FEE90DC617}"/>
              </a:ext>
            </a:extLst>
          </p:cNvPr>
          <p:cNvSpPr>
            <a:spLocks noGrp="1"/>
          </p:cNvSpPr>
          <p:nvPr>
            <p:ph idx="1"/>
          </p:nvPr>
        </p:nvSpPr>
        <p:spPr>
          <a:xfrm>
            <a:off x="838200" y="1533525"/>
            <a:ext cx="10782300" cy="4643438"/>
          </a:xfrm>
        </p:spPr>
        <p:txBody>
          <a:bodyPr>
            <a:normAutofit fontScale="92500" lnSpcReduction="20000"/>
          </a:bodyPr>
          <a:lstStyle/>
          <a:p>
            <a:r>
              <a:rPr lang="en-US" dirty="0"/>
              <a:t>The paper discusses a system as </a:t>
            </a:r>
            <a:r>
              <a:rPr lang="en-US" dirty="0">
                <a:solidFill>
                  <a:srgbClr val="FF0000"/>
                </a:solidFill>
              </a:rPr>
              <a:t>a solution to tackle with muscular dystrophies due to lack of collagen VI. </a:t>
            </a:r>
          </a:p>
          <a:p>
            <a:r>
              <a:rPr lang="en-US" dirty="0"/>
              <a:t>The proposed system </a:t>
            </a:r>
            <a:r>
              <a:rPr lang="en-US" dirty="0">
                <a:solidFill>
                  <a:srgbClr val="FF0000"/>
                </a:solidFill>
              </a:rPr>
              <a:t>depends on a deep CNN as well as a data augmentation scheme</a:t>
            </a:r>
            <a:r>
              <a:rPr lang="en-US" dirty="0"/>
              <a:t>, in order to deal with the issue of lack of rare disease data. </a:t>
            </a:r>
          </a:p>
          <a:p>
            <a:r>
              <a:rPr lang="en-US" dirty="0"/>
              <a:t>In the experiment, the system has </a:t>
            </a:r>
            <a:r>
              <a:rPr lang="en-US" dirty="0">
                <a:solidFill>
                  <a:srgbClr val="FF0000"/>
                </a:solidFill>
              </a:rPr>
              <a:t>a perfect score in test set diagnosis</a:t>
            </a:r>
            <a:r>
              <a:rPr lang="en-US" dirty="0"/>
              <a:t>, which makes it </a:t>
            </a:r>
            <a:r>
              <a:rPr lang="en-US" dirty="0">
                <a:solidFill>
                  <a:srgbClr val="FF0000"/>
                </a:solidFill>
              </a:rPr>
              <a:t>a decent tool</a:t>
            </a:r>
            <a:r>
              <a:rPr lang="en-US" dirty="0"/>
              <a:t> to </a:t>
            </a:r>
            <a:r>
              <a:rPr lang="en-US" dirty="0">
                <a:solidFill>
                  <a:srgbClr val="FF0000"/>
                </a:solidFill>
              </a:rPr>
              <a:t>evaluate various therapies </a:t>
            </a:r>
            <a:r>
              <a:rPr lang="en-US" dirty="0"/>
              <a:t>for patients with deficiency of collagen VI. </a:t>
            </a:r>
          </a:p>
          <a:p>
            <a:r>
              <a:rPr lang="en-US" dirty="0"/>
              <a:t>The </a:t>
            </a:r>
            <a:r>
              <a:rPr lang="en-US" dirty="0">
                <a:solidFill>
                  <a:srgbClr val="FF0000"/>
                </a:solidFill>
              </a:rPr>
              <a:t>saliency maps </a:t>
            </a:r>
            <a:r>
              <a:rPr lang="en-US" dirty="0"/>
              <a:t>show how each pixel contributes to classification and feature learning by the CNN. This is </a:t>
            </a:r>
            <a:r>
              <a:rPr lang="en-US" dirty="0">
                <a:solidFill>
                  <a:srgbClr val="FF0000"/>
                </a:solidFill>
              </a:rPr>
              <a:t>helpful for primary feature discovery in CNN. </a:t>
            </a:r>
          </a:p>
          <a:p>
            <a:r>
              <a:rPr lang="en-US" dirty="0"/>
              <a:t>The authors </a:t>
            </a:r>
            <a:r>
              <a:rPr lang="en-US" dirty="0">
                <a:solidFill>
                  <a:srgbClr val="FF0000"/>
                </a:solidFill>
              </a:rPr>
              <a:t>attempt to extend the analysis by retrieving more abstract features and finding out other classification criteria. </a:t>
            </a:r>
          </a:p>
          <a:p>
            <a:r>
              <a:rPr lang="en-US" dirty="0"/>
              <a:t>Lastly, the authors are trying to </a:t>
            </a:r>
            <a:r>
              <a:rPr lang="en-US" dirty="0">
                <a:solidFill>
                  <a:srgbClr val="FF0000"/>
                </a:solidFill>
              </a:rPr>
              <a:t>apply the technique to other rare diseases relevant to lack of collagen VI or other extra-cellular matrix proteins.</a:t>
            </a:r>
          </a:p>
          <a:p>
            <a:endParaRPr lang="en-US" dirty="0"/>
          </a:p>
        </p:txBody>
      </p:sp>
    </p:spTree>
    <p:extLst>
      <p:ext uri="{BB962C8B-B14F-4D97-AF65-F5344CB8AC3E}">
        <p14:creationId xmlns:p14="http://schemas.microsoft.com/office/powerpoint/2010/main" val="1299476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EA44-0E5B-48E0-AB52-D0479242ABFA}"/>
              </a:ext>
            </a:extLst>
          </p:cNvPr>
          <p:cNvSpPr>
            <a:spLocks noGrp="1"/>
          </p:cNvSpPr>
          <p:nvPr>
            <p:ph type="title"/>
          </p:nvPr>
        </p:nvSpPr>
        <p:spPr/>
        <p:txBody>
          <a:bodyPr/>
          <a:lstStyle/>
          <a:p>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id="{BDF0265C-2E27-47C0-BEFF-696B39689F25}"/>
              </a:ext>
            </a:extLst>
          </p:cNvPr>
          <p:cNvSpPr>
            <a:spLocks noGrp="1"/>
          </p:cNvSpPr>
          <p:nvPr>
            <p:ph idx="1"/>
          </p:nvPr>
        </p:nvSpPr>
        <p:spPr>
          <a:xfrm>
            <a:off x="838199" y="1329267"/>
            <a:ext cx="11277601" cy="5452533"/>
          </a:xfrm>
        </p:spPr>
        <p:txBody>
          <a:bodyPr>
            <a:normAutofit/>
          </a:bodyPr>
          <a:lstStyle/>
          <a:p>
            <a:r>
              <a:rPr lang="en-US" sz="2400" dirty="0"/>
              <a:t>1 A. M. </a:t>
            </a:r>
            <a:r>
              <a:rPr lang="en-US" sz="2400" dirty="0" err="1"/>
              <a:t>Schilham</a:t>
            </a:r>
            <a:r>
              <a:rPr lang="en-US" sz="2400" dirty="0"/>
              <a:t>, B. van </a:t>
            </a:r>
            <a:r>
              <a:rPr lang="en-US" sz="2400" dirty="0" err="1"/>
              <a:t>Ginneken</a:t>
            </a:r>
            <a:r>
              <a:rPr lang="en-US" sz="2400" dirty="0"/>
              <a:t>, M. </a:t>
            </a:r>
            <a:r>
              <a:rPr lang="en-US" sz="2400" dirty="0" err="1"/>
              <a:t>Loog</a:t>
            </a:r>
            <a:r>
              <a:rPr lang="en-US" sz="2400" dirty="0"/>
              <a:t>, A computer-aided diagnosis system for detection of lung nodules in chest radiographs with an evaluation on a public database, Medical Image Analysis 10 (2) (2006) 247-258.URL </a:t>
            </a:r>
            <a:r>
              <a:rPr lang="en-US" sz="2400" dirty="0">
                <a:hlinkClick r:id="rId2"/>
              </a:rPr>
              <a:t>https://doi.org/10.1016/j.media.2005.09.003</a:t>
            </a:r>
            <a:endParaRPr lang="en-US" sz="2400" dirty="0"/>
          </a:p>
          <a:p>
            <a:r>
              <a:rPr lang="en-US" sz="2400" dirty="0"/>
              <a:t>2 M. M. </a:t>
            </a:r>
            <a:r>
              <a:rPr lang="en-US" sz="2400" dirty="0" err="1"/>
              <a:t>Adankon</a:t>
            </a:r>
            <a:r>
              <a:rPr lang="en-US" sz="2400" dirty="0"/>
              <a:t>, J. Dansereau, H. Labelle, F. </a:t>
            </a:r>
            <a:r>
              <a:rPr lang="en-US" sz="2400" dirty="0" err="1"/>
              <a:t>Cheriet</a:t>
            </a:r>
            <a:r>
              <a:rPr lang="en-US" sz="2400" dirty="0"/>
              <a:t>, Non invasive </a:t>
            </a:r>
            <a:r>
              <a:rPr lang="en-US" sz="2400" dirty="0" err="1"/>
              <a:t>classication</a:t>
            </a:r>
            <a:r>
              <a:rPr lang="en-US" sz="2400" dirty="0"/>
              <a:t> system of scoliosis curve types using least-squares support vector machines, </a:t>
            </a:r>
            <a:r>
              <a:rPr lang="en-US" sz="2400" dirty="0" err="1"/>
              <a:t>Articial</a:t>
            </a:r>
            <a:r>
              <a:rPr lang="en-US" sz="2400" dirty="0"/>
              <a:t> Intelligence in Medicine 56 (2) (2012) 99-107.URL </a:t>
            </a:r>
            <a:r>
              <a:rPr lang="en-US" sz="2400" dirty="0">
                <a:hlinkClick r:id="rId3"/>
              </a:rPr>
              <a:t>https://doi.org/10.1016/j.artmed.2012.07.002</a:t>
            </a:r>
            <a:endParaRPr lang="en-US" sz="2400" dirty="0"/>
          </a:p>
          <a:p>
            <a:r>
              <a:rPr lang="en-US" sz="2400" dirty="0"/>
              <a:t>3 T. </a:t>
            </a:r>
            <a:r>
              <a:rPr lang="en-US" sz="2400" dirty="0" err="1"/>
              <a:t>Ahonen</a:t>
            </a:r>
            <a:r>
              <a:rPr lang="en-US" sz="2400" dirty="0"/>
              <a:t>, A. Hadid, M. </a:t>
            </a:r>
            <a:r>
              <a:rPr lang="en-US" sz="2400" dirty="0" err="1"/>
              <a:t>Pietikainen</a:t>
            </a:r>
            <a:r>
              <a:rPr lang="en-US" sz="2400" dirty="0"/>
              <a:t>, Face description with local binary patterns: Application to face recognition, IEEE Transactions on Pattern Analysis and Machine Intelligence 28 (12) (2006) 2037-2041.URL </a:t>
            </a:r>
            <a:r>
              <a:rPr lang="en-US" sz="2400" dirty="0">
                <a:hlinkClick r:id="rId4"/>
              </a:rPr>
              <a:t>https://doi.org/10.1109/TPAMI.2006.244</a:t>
            </a:r>
            <a:endParaRPr lang="en-US" sz="2400" dirty="0"/>
          </a:p>
          <a:p>
            <a:r>
              <a:rPr lang="en-US" sz="2400" dirty="0"/>
              <a:t>4 Z. Guo, L. Zhang, D. Zhang, A completed modeling of local binary pattern operator for texture </a:t>
            </a:r>
            <a:r>
              <a:rPr lang="en-US" sz="2400" dirty="0" err="1"/>
              <a:t>classi</a:t>
            </a:r>
            <a:r>
              <a:rPr lang="en-US" sz="2400" dirty="0"/>
              <a:t>-cation, IEEE Transactions on Image Processing 19 (6) (2010) 1657-1663.URL </a:t>
            </a:r>
            <a:r>
              <a:rPr lang="en-US" sz="2400" dirty="0">
                <a:hlinkClick r:id="rId5"/>
              </a:rPr>
              <a:t>https://doi.org/10.1109/TIP.2010.2044957</a:t>
            </a:r>
            <a:endParaRPr lang="en-US" sz="2400" dirty="0"/>
          </a:p>
          <a:p>
            <a:endParaRPr lang="en-US" sz="2400" dirty="0"/>
          </a:p>
          <a:p>
            <a:endParaRPr lang="en-US" dirty="0"/>
          </a:p>
        </p:txBody>
      </p:sp>
    </p:spTree>
    <p:extLst>
      <p:ext uri="{BB962C8B-B14F-4D97-AF65-F5344CB8AC3E}">
        <p14:creationId xmlns:p14="http://schemas.microsoft.com/office/powerpoint/2010/main" val="2464636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2223B-E717-4DD8-A967-3B7634BB7E90}"/>
              </a:ext>
            </a:extLst>
          </p:cNvPr>
          <p:cNvSpPr>
            <a:spLocks noGrp="1"/>
          </p:cNvSpPr>
          <p:nvPr>
            <p:ph idx="1"/>
          </p:nvPr>
        </p:nvSpPr>
        <p:spPr>
          <a:xfrm>
            <a:off x="304800" y="694267"/>
            <a:ext cx="11887200" cy="5545666"/>
          </a:xfrm>
        </p:spPr>
        <p:txBody>
          <a:bodyPr>
            <a:normAutofit/>
          </a:bodyPr>
          <a:lstStyle/>
          <a:p>
            <a:r>
              <a:rPr lang="en-US" sz="2400" dirty="0"/>
              <a:t>5 L.-K. Soh, C. </a:t>
            </a:r>
            <a:r>
              <a:rPr lang="en-US" sz="2400" dirty="0" err="1"/>
              <a:t>Tsatsoulis</a:t>
            </a:r>
            <a:r>
              <a:rPr lang="en-US" sz="2400" dirty="0"/>
              <a:t>, Texture analysis of SAR sea ice imagery using gray level co-occurrence </a:t>
            </a:r>
            <a:r>
              <a:rPr lang="en-US" sz="2400" dirty="0" err="1"/>
              <a:t>matrices,IEEE</a:t>
            </a:r>
            <a:r>
              <a:rPr lang="en-US" sz="2400" dirty="0"/>
              <a:t> Transactions on Geoscience and Remote Sensing 37 (2) (1999) 780-795.URL </a:t>
            </a:r>
            <a:r>
              <a:rPr lang="en-US" sz="2400" dirty="0">
                <a:hlinkClick r:id="rId2"/>
              </a:rPr>
              <a:t>https://doi.org/10.1109/36.752194</a:t>
            </a:r>
            <a:endParaRPr lang="en-US" sz="2400" dirty="0"/>
          </a:p>
          <a:p>
            <a:r>
              <a:rPr lang="en-US" sz="2400" dirty="0"/>
              <a:t>6 A. Khatami, A. </a:t>
            </a:r>
            <a:r>
              <a:rPr lang="en-US" sz="2400" dirty="0" err="1"/>
              <a:t>Khosravi</a:t>
            </a:r>
            <a:r>
              <a:rPr lang="en-US" sz="2400" dirty="0"/>
              <a:t>, T. Nguyen, C. P. Lim, S. </a:t>
            </a:r>
            <a:r>
              <a:rPr lang="en-US" sz="2400" dirty="0" err="1"/>
              <a:t>Nahavandi</a:t>
            </a:r>
            <a:r>
              <a:rPr lang="en-US" sz="2400" dirty="0"/>
              <a:t>, Medical image analysis using wavelet transform and deep belief networks, Expert Systems with Applications 86 (2017) 190-198. URL </a:t>
            </a:r>
            <a:r>
              <a:rPr lang="en-US" sz="2400" dirty="0">
                <a:hlinkClick r:id="rId3"/>
              </a:rPr>
              <a:t>https://doi.org/10.1016/j.eswa.2017.05.073</a:t>
            </a:r>
            <a:endParaRPr lang="en-US" sz="2400" dirty="0"/>
          </a:p>
          <a:p>
            <a:r>
              <a:rPr lang="en-US" sz="2400" dirty="0"/>
              <a:t>7 C. Jimenez-</a:t>
            </a:r>
            <a:r>
              <a:rPr lang="en-US" sz="2400" dirty="0" err="1"/>
              <a:t>Mallebrera</a:t>
            </a:r>
            <a:r>
              <a:rPr lang="en-US" sz="2400" dirty="0"/>
              <a:t>, M. </a:t>
            </a:r>
            <a:r>
              <a:rPr lang="en-US" sz="2400" dirty="0" err="1"/>
              <a:t>Maioli</a:t>
            </a:r>
            <a:r>
              <a:rPr lang="en-US" sz="2400" dirty="0"/>
              <a:t>, J. Kim, S. Brown, L. Feng, A. Lampe, K. Bushby, D. Hicks, K. Flanigan, C. </a:t>
            </a:r>
            <a:r>
              <a:rPr lang="en-US" sz="2400" dirty="0" err="1"/>
              <a:t>Bonnemann</a:t>
            </a:r>
            <a:r>
              <a:rPr lang="en-US" sz="2400" dirty="0"/>
              <a:t>, C. </a:t>
            </a:r>
            <a:r>
              <a:rPr lang="en-US" sz="2400" dirty="0" err="1"/>
              <a:t>Sewry</a:t>
            </a:r>
            <a:r>
              <a:rPr lang="en-US" sz="2400" dirty="0"/>
              <a:t>, F. </a:t>
            </a:r>
            <a:r>
              <a:rPr lang="en-US" sz="2400" dirty="0" err="1"/>
              <a:t>Muntoni</a:t>
            </a:r>
            <a:r>
              <a:rPr lang="en-US" sz="2400" dirty="0"/>
              <a:t>, A comparative analysis of collagen vi production in muscle, skin and fibroblasts from 14 Ullrich congenital muscular dystrophy patients with dominant and recessive col6a mutations, Neuromuscular Disorders 16 (9) (2006) 571-582.URL </a:t>
            </a:r>
            <a:r>
              <a:rPr lang="en-US" sz="2400" dirty="0">
                <a:hlinkClick r:id="rId4"/>
              </a:rPr>
              <a:t>https://doi.org/10.1016/j.nmd.2006.07.015</a:t>
            </a:r>
            <a:endParaRPr lang="en-US" sz="2400" dirty="0"/>
          </a:p>
          <a:p>
            <a:r>
              <a:rPr lang="en-US" sz="2400" dirty="0"/>
              <a:t>8 A. </a:t>
            </a:r>
            <a:r>
              <a:rPr lang="en-US" sz="2400" dirty="0" err="1"/>
              <a:t>Krizhevsky</a:t>
            </a:r>
            <a:r>
              <a:rPr lang="en-US" sz="2400" dirty="0"/>
              <a:t>, I. </a:t>
            </a:r>
            <a:r>
              <a:rPr lang="en-US" sz="2400" dirty="0" err="1"/>
              <a:t>Sutskever</a:t>
            </a:r>
            <a:r>
              <a:rPr lang="en-US" sz="2400" dirty="0"/>
              <a:t>, G. E. Hinton, </a:t>
            </a:r>
            <a:r>
              <a:rPr lang="en-US" sz="2400" dirty="0" err="1"/>
              <a:t>Imagenet</a:t>
            </a:r>
            <a:r>
              <a:rPr lang="en-US" sz="2400" dirty="0"/>
              <a:t> </a:t>
            </a:r>
            <a:r>
              <a:rPr lang="en-US" sz="2400" dirty="0" err="1"/>
              <a:t>classication</a:t>
            </a:r>
            <a:r>
              <a:rPr lang="en-US" sz="2400" dirty="0"/>
              <a:t> with deep convolutional neural net-works, in: Proceedings of the 25th International Conference on Neural Information Processing Systems- Volume 1, 2012, pp. 1097-1105.URL </a:t>
            </a:r>
            <a:r>
              <a:rPr lang="en-US" sz="2400" dirty="0">
                <a:hlinkClick r:id="rId5"/>
              </a:rPr>
              <a:t>http://dl.acm.org/citation.cfm?id=2999134.2999257</a:t>
            </a:r>
            <a:endParaRPr lang="en-US" sz="2400" dirty="0"/>
          </a:p>
          <a:p>
            <a:endParaRPr lang="en-US" dirty="0"/>
          </a:p>
          <a:p>
            <a:endParaRPr lang="en-US" sz="2400" dirty="0"/>
          </a:p>
          <a:p>
            <a:endParaRPr lang="en-US" sz="2400" dirty="0"/>
          </a:p>
          <a:p>
            <a:endParaRPr lang="en-US" dirty="0"/>
          </a:p>
        </p:txBody>
      </p:sp>
    </p:spTree>
    <p:extLst>
      <p:ext uri="{BB962C8B-B14F-4D97-AF65-F5344CB8AC3E}">
        <p14:creationId xmlns:p14="http://schemas.microsoft.com/office/powerpoint/2010/main" val="1011618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1ACF9A-DDC5-411A-8632-23D4E8EC6004}"/>
              </a:ext>
            </a:extLst>
          </p:cNvPr>
          <p:cNvSpPr>
            <a:spLocks noGrp="1"/>
          </p:cNvSpPr>
          <p:nvPr>
            <p:ph idx="1"/>
          </p:nvPr>
        </p:nvSpPr>
        <p:spPr>
          <a:xfrm>
            <a:off x="838199" y="1825625"/>
            <a:ext cx="11115675" cy="4308475"/>
          </a:xfrm>
        </p:spPr>
        <p:txBody>
          <a:bodyPr/>
          <a:lstStyle/>
          <a:p>
            <a:r>
              <a:rPr lang="en-US" sz="2400" dirty="0"/>
              <a:t>9 F. A. </a:t>
            </a:r>
            <a:r>
              <a:rPr lang="en-US" sz="2400" dirty="0" err="1"/>
              <a:t>Spanhol</a:t>
            </a:r>
            <a:r>
              <a:rPr lang="en-US" sz="2400" dirty="0"/>
              <a:t>, L. S. Oliveira, C. </a:t>
            </a:r>
            <a:r>
              <a:rPr lang="en-US" sz="2400" dirty="0" err="1"/>
              <a:t>Petitjean</a:t>
            </a:r>
            <a:r>
              <a:rPr lang="en-US" sz="2400" dirty="0"/>
              <a:t>, L. </a:t>
            </a:r>
            <a:r>
              <a:rPr lang="en-US" sz="2400" dirty="0" err="1"/>
              <a:t>Heutte</a:t>
            </a:r>
            <a:r>
              <a:rPr lang="en-US" sz="2400" dirty="0"/>
              <a:t>, Breast cancer histopathological image </a:t>
            </a:r>
            <a:r>
              <a:rPr lang="en-US" sz="2400" dirty="0" err="1"/>
              <a:t>classication</a:t>
            </a:r>
            <a:r>
              <a:rPr lang="en-US" sz="2400" dirty="0"/>
              <a:t> using convolutional neural networks, in: International Joint Conference on Neural Networks (IJCNN), 2016, pp. 2560-2567.URL </a:t>
            </a:r>
            <a:r>
              <a:rPr lang="en-US" sz="2400" dirty="0">
                <a:hlinkClick r:id="rId2"/>
              </a:rPr>
              <a:t>https://doi.org/10.1109/IJCNN.2016.7727519</a:t>
            </a:r>
            <a:endParaRPr lang="en-US" sz="2400" dirty="0"/>
          </a:p>
          <a:p>
            <a:r>
              <a:rPr lang="en-US" sz="2400" dirty="0"/>
              <a:t>10 D. P. </a:t>
            </a:r>
            <a:r>
              <a:rPr lang="en-US" sz="2400" dirty="0" err="1"/>
              <a:t>Kingma</a:t>
            </a:r>
            <a:r>
              <a:rPr lang="en-US" sz="2400" dirty="0"/>
              <a:t>, J. Ba, Adam: A method for stochastic optimization, </a:t>
            </a:r>
            <a:r>
              <a:rPr lang="en-US" sz="2400" dirty="0" err="1"/>
              <a:t>CoRR</a:t>
            </a:r>
            <a:r>
              <a:rPr lang="en-US" sz="2400" dirty="0"/>
              <a:t> abs/1412.6980. </a:t>
            </a:r>
            <a:r>
              <a:rPr lang="en-US" sz="2400" dirty="0" err="1"/>
              <a:t>arXiv</a:t>
            </a:r>
            <a:r>
              <a:rPr lang="en-US" sz="2400" dirty="0"/>
              <a:t>: 1412.6980. URL </a:t>
            </a:r>
            <a:r>
              <a:rPr lang="en-US" sz="2400" dirty="0">
                <a:hlinkClick r:id="rId3"/>
              </a:rPr>
              <a:t>http://arxiv.org/abs/1412.6980</a:t>
            </a:r>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45414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E37B-3A96-40E4-AE9B-F5CBCF9C5173}"/>
              </a:ext>
            </a:extLst>
          </p:cNvPr>
          <p:cNvSpPr>
            <a:spLocks noGrp="1"/>
          </p:cNvSpPr>
          <p:nvPr>
            <p:ph type="title"/>
          </p:nvPr>
        </p:nvSpPr>
        <p:spPr/>
        <p:txBody>
          <a:bodyPr/>
          <a:lstStyle/>
          <a:p>
            <a:r>
              <a:rPr lang="en-US" dirty="0"/>
              <a:t>Typical symptoms of this disease</a:t>
            </a:r>
          </a:p>
        </p:txBody>
      </p:sp>
      <p:sp>
        <p:nvSpPr>
          <p:cNvPr id="3" name="Content Placeholder 2">
            <a:extLst>
              <a:ext uri="{FF2B5EF4-FFF2-40B4-BE49-F238E27FC236}">
                <a16:creationId xmlns:a16="http://schemas.microsoft.com/office/drawing/2014/main" id="{33D506C9-E872-417E-B8B1-A8AD957D2028}"/>
              </a:ext>
            </a:extLst>
          </p:cNvPr>
          <p:cNvSpPr>
            <a:spLocks noGrp="1"/>
          </p:cNvSpPr>
          <p:nvPr>
            <p:ph idx="1"/>
          </p:nvPr>
        </p:nvSpPr>
        <p:spPr>
          <a:xfrm>
            <a:off x="838200" y="1663700"/>
            <a:ext cx="11109960" cy="4829175"/>
          </a:xfrm>
        </p:spPr>
        <p:txBody>
          <a:bodyPr>
            <a:normAutofit lnSpcReduction="10000"/>
          </a:bodyPr>
          <a:lstStyle/>
          <a:p>
            <a:r>
              <a:rPr lang="en-US" dirty="0"/>
              <a:t>proximal and axial muscle weakness</a:t>
            </a:r>
          </a:p>
          <a:p>
            <a:endParaRPr lang="en-US" dirty="0"/>
          </a:p>
          <a:p>
            <a:r>
              <a:rPr lang="en-US" dirty="0"/>
              <a:t>distal hyperlaxity</a:t>
            </a:r>
          </a:p>
          <a:p>
            <a:endParaRPr lang="en-US" dirty="0"/>
          </a:p>
          <a:p>
            <a:r>
              <a:rPr lang="en-US" dirty="0"/>
              <a:t>joint contractures</a:t>
            </a:r>
          </a:p>
          <a:p>
            <a:endParaRPr lang="en-US" dirty="0"/>
          </a:p>
          <a:p>
            <a:r>
              <a:rPr lang="en-US" dirty="0"/>
              <a:t>critical respiratory insufficiency that leads to reduced life span in estimation</a:t>
            </a:r>
          </a:p>
          <a:p>
            <a:endParaRPr lang="en-US" dirty="0"/>
          </a:p>
          <a:p>
            <a:r>
              <a:rPr lang="en-US" dirty="0"/>
              <a:t>a rare disease—lack of data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2372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9E273-D7B3-4CFE-8F1D-C87AF5CFA240}"/>
              </a:ext>
            </a:extLst>
          </p:cNvPr>
          <p:cNvSpPr>
            <a:spLocks noGrp="1"/>
          </p:cNvSpPr>
          <p:nvPr>
            <p:ph idx="1"/>
          </p:nvPr>
        </p:nvSpPr>
        <p:spPr>
          <a:xfrm>
            <a:off x="820420" y="2568892"/>
            <a:ext cx="10551160" cy="1720215"/>
          </a:xfrm>
        </p:spPr>
        <p:txBody>
          <a:bodyPr>
            <a:normAutofit/>
          </a:bodyPr>
          <a:lstStyle/>
          <a:p>
            <a:pPr marL="0" indent="0" algn="ctr">
              <a:buNone/>
            </a:pPr>
            <a:r>
              <a:rPr lang="en-US" sz="8800" dirty="0"/>
              <a:t>Thank you</a:t>
            </a:r>
          </a:p>
        </p:txBody>
      </p:sp>
    </p:spTree>
    <p:extLst>
      <p:ext uri="{BB962C8B-B14F-4D97-AF65-F5344CB8AC3E}">
        <p14:creationId xmlns:p14="http://schemas.microsoft.com/office/powerpoint/2010/main" val="48230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82AC-6362-405B-8F4C-27115546DF58}"/>
              </a:ext>
            </a:extLst>
          </p:cNvPr>
          <p:cNvSpPr>
            <a:spLocks noGrp="1"/>
          </p:cNvSpPr>
          <p:nvPr>
            <p:ph type="title"/>
          </p:nvPr>
        </p:nvSpPr>
        <p:spPr/>
        <p:txBody>
          <a:bodyPr/>
          <a:lstStyle/>
          <a:p>
            <a:r>
              <a:rPr lang="en-US" dirty="0"/>
              <a:t>Statistics of frequency </a:t>
            </a:r>
          </a:p>
        </p:txBody>
      </p:sp>
      <p:sp>
        <p:nvSpPr>
          <p:cNvPr id="3" name="Content Placeholder 2">
            <a:extLst>
              <a:ext uri="{FF2B5EF4-FFF2-40B4-BE49-F238E27FC236}">
                <a16:creationId xmlns:a16="http://schemas.microsoft.com/office/drawing/2014/main" id="{8945376A-F77F-4AB7-B8F0-4AF41A726D3A}"/>
              </a:ext>
            </a:extLst>
          </p:cNvPr>
          <p:cNvSpPr>
            <a:spLocks noGrp="1"/>
          </p:cNvSpPr>
          <p:nvPr>
            <p:ph idx="1"/>
          </p:nvPr>
        </p:nvSpPr>
        <p:spPr>
          <a:xfrm>
            <a:off x="838200" y="2397125"/>
            <a:ext cx="10515600" cy="4351338"/>
          </a:xfrm>
        </p:spPr>
        <p:txBody>
          <a:bodyPr/>
          <a:lstStyle/>
          <a:p>
            <a:r>
              <a:rPr lang="en-US" dirty="0"/>
              <a:t>“Collagen VI-related myopathy is rare. </a:t>
            </a:r>
            <a:r>
              <a:rPr lang="en-US" dirty="0" err="1"/>
              <a:t>Bethlem</a:t>
            </a:r>
            <a:r>
              <a:rPr lang="en-US" dirty="0"/>
              <a:t> myopathy is estimated to occur in </a:t>
            </a:r>
            <a:r>
              <a:rPr lang="en-US" dirty="0">
                <a:solidFill>
                  <a:srgbClr val="FF0000"/>
                </a:solidFill>
              </a:rPr>
              <a:t>0.77 per 100,000</a:t>
            </a:r>
            <a:r>
              <a:rPr lang="en-US" dirty="0"/>
              <a:t> individuals, and Ullrich congenital muscular dystrophy is estimated to occur in </a:t>
            </a:r>
            <a:r>
              <a:rPr lang="en-US" dirty="0">
                <a:solidFill>
                  <a:srgbClr val="FF0000"/>
                </a:solidFill>
              </a:rPr>
              <a:t>0.13 per 100,000 </a:t>
            </a:r>
            <a:r>
              <a:rPr lang="en-US" dirty="0"/>
              <a:t>individuals. </a:t>
            </a:r>
            <a:r>
              <a:rPr lang="en-US" dirty="0">
                <a:solidFill>
                  <a:srgbClr val="FF0000"/>
                </a:solidFill>
              </a:rPr>
              <a:t>Only a few cases </a:t>
            </a:r>
            <a:r>
              <a:rPr lang="en-US" dirty="0"/>
              <a:t>of the intermediate form have been described in the scientific literature.”</a:t>
            </a:r>
            <a:r>
              <a:rPr lang="en-US" altLang="zh-CN" dirty="0"/>
              <a:t>—U.S. National Library of Medicine</a:t>
            </a:r>
          </a:p>
          <a:p>
            <a:endParaRPr lang="en-US" dirty="0"/>
          </a:p>
        </p:txBody>
      </p:sp>
    </p:spTree>
    <p:extLst>
      <p:ext uri="{BB962C8B-B14F-4D97-AF65-F5344CB8AC3E}">
        <p14:creationId xmlns:p14="http://schemas.microsoft.com/office/powerpoint/2010/main" val="145869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a:t>
            </a:r>
            <a:r>
              <a:rPr lang="en-US" dirty="0">
                <a:solidFill>
                  <a:srgbClr val="FF0000"/>
                </a:solidFill>
              </a:rPr>
              <a:t> </a:t>
            </a:r>
          </a:p>
          <a:p>
            <a:pPr marL="0" indent="0">
              <a:buNone/>
            </a:pPr>
            <a:r>
              <a:rPr lang="en-US" dirty="0">
                <a:solidFill>
                  <a:srgbClr val="FF0000"/>
                </a:solidFill>
              </a:rPr>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47050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0FF63-7C9E-4F07-9425-3F60B99D644D}"/>
              </a:ext>
            </a:extLst>
          </p:cNvPr>
          <p:cNvSpPr>
            <a:spLocks noGrp="1"/>
          </p:cNvSpPr>
          <p:nvPr>
            <p:ph idx="1"/>
          </p:nvPr>
        </p:nvSpPr>
        <p:spPr>
          <a:xfrm>
            <a:off x="661987" y="1314450"/>
            <a:ext cx="10868026" cy="5943600"/>
          </a:xfrm>
        </p:spPr>
        <p:txBody>
          <a:bodyPr>
            <a:normAutofit lnSpcReduction="10000"/>
          </a:bodyPr>
          <a:lstStyle/>
          <a:p>
            <a:r>
              <a:rPr lang="en-US" dirty="0"/>
              <a:t>Current disease evaluation method: </a:t>
            </a:r>
          </a:p>
          <a:p>
            <a:pPr marL="0" indent="0">
              <a:buNone/>
            </a:pPr>
            <a:r>
              <a:rPr lang="en-US" dirty="0"/>
              <a:t>Specialist’s visual evaluation that is </a:t>
            </a:r>
            <a:r>
              <a:rPr lang="en-US" dirty="0">
                <a:solidFill>
                  <a:srgbClr val="FF0000"/>
                </a:solidFill>
              </a:rPr>
              <a:t>only qualitative</a:t>
            </a:r>
            <a:r>
              <a:rPr lang="en-US" dirty="0"/>
              <a:t>, such as orientation of the collagen fibers, the regularity of the collagen network, and the arrangement of cells in such network. </a:t>
            </a:r>
          </a:p>
          <a:p>
            <a:pPr marL="0" indent="0">
              <a:buNone/>
            </a:pPr>
            <a:endParaRPr lang="en-US" dirty="0"/>
          </a:p>
          <a:p>
            <a:r>
              <a:rPr lang="en-US" dirty="0"/>
              <a:t>Treatment </a:t>
            </a:r>
            <a:r>
              <a:rPr lang="en-US" dirty="0">
                <a:solidFill>
                  <a:srgbClr val="FF0000"/>
                </a:solidFill>
              </a:rPr>
              <a:t>will not be approved without objective proof.</a:t>
            </a:r>
          </a:p>
          <a:p>
            <a:endParaRPr lang="en-US" dirty="0">
              <a:solidFill>
                <a:srgbClr val="FF0000"/>
              </a:solidFill>
            </a:endParaRPr>
          </a:p>
          <a:p>
            <a:r>
              <a:rPr lang="en-US" dirty="0"/>
              <a:t>There is a dire </a:t>
            </a:r>
            <a:r>
              <a:rPr lang="en-US" dirty="0">
                <a:solidFill>
                  <a:srgbClr val="FF0000"/>
                </a:solidFill>
              </a:rPr>
              <a:t>need of quantitative method</a:t>
            </a:r>
            <a:r>
              <a:rPr lang="en-US" dirty="0"/>
              <a:t> for new therapy development. </a:t>
            </a:r>
          </a:p>
          <a:p>
            <a:endParaRPr lang="en-US" dirty="0"/>
          </a:p>
          <a:p>
            <a:r>
              <a:rPr lang="en-US" dirty="0"/>
              <a:t>The paper presents a computer aided diagnosis (CAD) system implemented by Convolutional Neural Network (CNN) classifier for dystrophies related to defective collage VI. </a:t>
            </a:r>
          </a:p>
        </p:txBody>
      </p:sp>
      <p:sp>
        <p:nvSpPr>
          <p:cNvPr id="2" name="TextBox 1">
            <a:extLst>
              <a:ext uri="{FF2B5EF4-FFF2-40B4-BE49-F238E27FC236}">
                <a16:creationId xmlns:a16="http://schemas.microsoft.com/office/drawing/2014/main" id="{E83888CA-9444-4D57-9188-0AA15B19F7B7}"/>
              </a:ext>
            </a:extLst>
          </p:cNvPr>
          <p:cNvSpPr txBox="1"/>
          <p:nvPr/>
        </p:nvSpPr>
        <p:spPr>
          <a:xfrm>
            <a:off x="923925" y="257175"/>
            <a:ext cx="10144125" cy="769441"/>
          </a:xfrm>
          <a:prstGeom prst="rect">
            <a:avLst/>
          </a:prstGeom>
          <a:noFill/>
        </p:spPr>
        <p:txBody>
          <a:bodyPr wrap="square" rtlCol="0">
            <a:spAutoFit/>
          </a:bodyPr>
          <a:lstStyle/>
          <a:p>
            <a:r>
              <a:rPr lang="en-US" sz="4400" dirty="0"/>
              <a:t>Poses a dilemma of current treatments</a:t>
            </a:r>
          </a:p>
        </p:txBody>
      </p:sp>
    </p:spTree>
    <p:extLst>
      <p:ext uri="{BB962C8B-B14F-4D97-AF65-F5344CB8AC3E}">
        <p14:creationId xmlns:p14="http://schemas.microsoft.com/office/powerpoint/2010/main" val="360832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solidFill>
                  <a:srgbClr val="FF0000"/>
                </a:solidFill>
              </a:rPr>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109698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11972</TotalTime>
  <Words>3448</Words>
  <Application>Microsoft Office PowerPoint</Application>
  <PresentationFormat>Widescreen</PresentationFormat>
  <Paragraphs>418</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 Light (Headings)</vt:lpstr>
      <vt:lpstr>CMR10</vt:lpstr>
      <vt:lpstr>Arial</vt:lpstr>
      <vt:lpstr>Calibri</vt:lpstr>
      <vt:lpstr>Calibri Light</vt:lpstr>
      <vt:lpstr>Cambria Math</vt:lpstr>
      <vt:lpstr>Office Theme</vt:lpstr>
      <vt:lpstr>A CNN for the Automatic Diagnosis of Collagen VI related Muscular Dystrophies</vt:lpstr>
      <vt:lpstr>PowerPoint Presentation</vt:lpstr>
      <vt:lpstr>Background</vt:lpstr>
      <vt:lpstr>PowerPoint Presentation</vt:lpstr>
      <vt:lpstr>Typical symptoms of this disease</vt:lpstr>
      <vt:lpstr>Statistics of frequency </vt:lpstr>
      <vt:lpstr>PowerPoint Presentation</vt:lpstr>
      <vt:lpstr>PowerPoint Presentation</vt:lpstr>
      <vt:lpstr>PowerPoint Presentation</vt:lpstr>
      <vt:lpstr>Works done by others</vt:lpstr>
      <vt:lpstr>PowerPoint Presentation</vt:lpstr>
      <vt:lpstr>PowerPoint Presentation</vt:lpstr>
      <vt:lpstr>PowerPoint Presentation</vt:lpstr>
      <vt:lpstr>PowerPoint Presentation</vt:lpstr>
      <vt:lpstr>Introduction of CNNs</vt:lpstr>
      <vt:lpstr>PowerPoint Presentation</vt:lpstr>
      <vt:lpstr>PowerPoint Presentation</vt:lpstr>
      <vt:lpstr>Pooling Layers</vt:lpstr>
      <vt:lpstr>Fully-connected Layers </vt:lpstr>
      <vt:lpstr>Combination of the all three</vt:lpstr>
      <vt:lpstr>PowerPoint Presentation</vt:lpstr>
      <vt:lpstr>CNN training process by backpropagation</vt:lpstr>
      <vt:lpstr>Training and Evaluation</vt:lpstr>
      <vt:lpstr>Overfitting Solutions</vt:lpstr>
      <vt:lpstr>Visualization in Automatic Diagnostic System</vt:lpstr>
      <vt:lpstr>the Proposed CAD System</vt:lpstr>
      <vt:lpstr>Proposed CNN Architecture in Detail</vt:lpstr>
      <vt:lpstr>Variables</vt:lpstr>
      <vt:lpstr>PowerPoint Presentation</vt:lpstr>
      <vt:lpstr>PowerPoint Presentation</vt:lpstr>
      <vt:lpstr>Data acquisition and enhancement</vt:lpstr>
      <vt:lpstr>PowerPoint Presentation</vt:lpstr>
      <vt:lpstr>Input image volume</vt:lpstr>
      <vt:lpstr>Confusion matrix of the test set (64x64 patches)</vt:lpstr>
      <vt:lpstr>Implementation system information</vt:lpstr>
      <vt:lpstr>Results</vt:lpstr>
      <vt:lpstr>PowerPoint Presentation</vt:lpstr>
      <vt:lpstr>PowerPoint Presentation</vt:lpstr>
      <vt:lpstr>PowerPoint Presentation</vt:lpstr>
      <vt:lpstr>PowerPoint Presentation</vt:lpstr>
      <vt:lpstr>PowerPoint Presentation</vt:lpstr>
      <vt:lpstr>Performance evaluation metrics</vt:lpstr>
      <vt:lpstr>The performance of the proposed system</vt:lpstr>
      <vt:lpstr>PowerPoint Presentation</vt:lpstr>
      <vt:lpstr>Another saliency map about activation visualization of each convolutional layer with respect to the patient class  The saliency represents output gradient of a particular convolutional layer. The earlier layers only learn primary features such as the existence or lack of fibroblast or collagen VI. Deeper layers become more abstract and make it harder to implement image relevance. </vt:lpstr>
      <vt:lpstr>Summary</vt:lpstr>
      <vt:lpstr>References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CNN for the Automatic Diagnosis of Collagen VI related Muscular Dystrophies</dc:title>
  <dc:creator>Jiali Wang</dc:creator>
  <cp:lastModifiedBy>J W</cp:lastModifiedBy>
  <cp:revision>510</cp:revision>
  <dcterms:created xsi:type="dcterms:W3CDTF">2019-02-05T19:27:46Z</dcterms:created>
  <dcterms:modified xsi:type="dcterms:W3CDTF">2019-04-01T17:34:13Z</dcterms:modified>
</cp:coreProperties>
</file>